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wav" ContentType="audio/x-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4" r:id="rId1"/>
  </p:sldMasterIdLst>
  <p:notesMasterIdLst>
    <p:notesMasterId r:id="rId34"/>
  </p:notesMasterIdLst>
  <p:handoutMasterIdLst>
    <p:handoutMasterId r:id="rId35"/>
  </p:handoutMasterIdLst>
  <p:sldIdLst>
    <p:sldId id="296" r:id="rId2"/>
    <p:sldId id="308" r:id="rId3"/>
    <p:sldId id="265" r:id="rId4"/>
    <p:sldId id="309" r:id="rId5"/>
    <p:sldId id="339" r:id="rId6"/>
    <p:sldId id="310" r:id="rId7"/>
    <p:sldId id="260" r:id="rId8"/>
    <p:sldId id="286" r:id="rId9"/>
    <p:sldId id="262" r:id="rId10"/>
    <p:sldId id="263" r:id="rId11"/>
    <p:sldId id="326" r:id="rId12"/>
    <p:sldId id="294" r:id="rId13"/>
    <p:sldId id="311" r:id="rId14"/>
    <p:sldId id="293" r:id="rId15"/>
    <p:sldId id="322" r:id="rId16"/>
    <p:sldId id="323" r:id="rId17"/>
    <p:sldId id="324" r:id="rId18"/>
    <p:sldId id="277" r:id="rId19"/>
    <p:sldId id="325" r:id="rId20"/>
    <p:sldId id="279" r:id="rId21"/>
    <p:sldId id="280" r:id="rId22"/>
    <p:sldId id="295" r:id="rId23"/>
    <p:sldId id="276" r:id="rId24"/>
    <p:sldId id="313" r:id="rId25"/>
    <p:sldId id="331" r:id="rId26"/>
    <p:sldId id="332" r:id="rId27"/>
    <p:sldId id="333" r:id="rId28"/>
    <p:sldId id="334" r:id="rId29"/>
    <p:sldId id="335" r:id="rId30"/>
    <p:sldId id="336" r:id="rId31"/>
    <p:sldId id="337" r:id="rId32"/>
    <p:sldId id="338" r:id="rId33"/>
  </p:sldIdLst>
  <p:sldSz cx="9144000" cy="6858000" type="screen4x3"/>
  <p:notesSz cx="6858000" cy="9144000"/>
  <p:defaultTextStyle>
    <a:defPPr>
      <a:defRPr lang="en-US"/>
    </a:defPPr>
    <a:lvl1pPr algn="l" rtl="0" fontAlgn="base">
      <a:spcBef>
        <a:spcPct val="0"/>
      </a:spcBef>
      <a:spcAft>
        <a:spcPct val="0"/>
      </a:spcAft>
      <a:defRPr kumimoji="1" sz="24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kumimoji="1" sz="24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kumimoji="1" sz="24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kumimoji="1" sz="24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kumimoji="1" sz="24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kumimoji="1" sz="2400"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kumimoji="1" sz="2400"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kumimoji="1" sz="2400"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kumimoji="1" sz="2400" kern="1200">
        <a:solidFill>
          <a:schemeClr val="tx1"/>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99CC"/>
    <a:srgbClr val="000000"/>
    <a:srgbClr val="CC0000"/>
    <a:srgbClr val="FF0066"/>
    <a:srgbClr val="336600"/>
    <a:srgbClr val="66FF33"/>
    <a:srgbClr val="3366FF"/>
    <a:srgbClr val="0066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94646" autoAdjust="0"/>
  </p:normalViewPr>
  <p:slideViewPr>
    <p:cSldViewPr>
      <p:cViewPr varScale="1">
        <p:scale>
          <a:sx n="67" d="100"/>
          <a:sy n="67" d="100"/>
        </p:scale>
        <p:origin x="-1476" y="-102"/>
      </p:cViewPr>
      <p:guideLst>
        <p:guide orient="horz" pos="2160"/>
        <p:guide pos="2880"/>
      </p:guideLst>
    </p:cSldViewPr>
  </p:slideViewPr>
  <p:outlineViewPr>
    <p:cViewPr>
      <p:scale>
        <a:sx n="33" d="100"/>
        <a:sy n="33" d="100"/>
      </p:scale>
      <p:origin x="0" y="0"/>
    </p:cViewPr>
    <p:sldLst>
      <p:sld r:id="rId1" collapse="1"/>
      <p:sld r:id="rId2" collapse="1"/>
      <p:sld r:id="rId3" collapse="1"/>
    </p:sldLst>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s>
</file>

<file path=ppt/_rels/viewProps.xml.rels><?xml version="1.0" encoding="UTF-8" standalone="yes"?>
<Relationships xmlns="http://schemas.openxmlformats.org/package/2006/relationships"><Relationship Id="rId3" Type="http://schemas.openxmlformats.org/officeDocument/2006/relationships/slide" Target="slides/slide8.xml"/><Relationship Id="rId2" Type="http://schemas.openxmlformats.org/officeDocument/2006/relationships/slide" Target="slides/slide7.xml"/><Relationship Id="rId1" Type="http://schemas.openxmlformats.org/officeDocument/2006/relationships/slide" Target="slides/slide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8786"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教学无忧http://jiaoxue5u.taobao.com/专注中小学 教学事业！</a:t>
            </a:r>
          </a:p>
        </p:txBody>
      </p:sp>
      <p:sp>
        <p:nvSpPr>
          <p:cNvPr id="118787" name="Rectangle 3"/>
          <p:cNvSpPr>
            <a:spLocks noGrp="1" noChangeArrowheads="1"/>
          </p:cNvSpPr>
          <p:nvPr>
            <p:ph type="dt" sz="quarter"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2EDE9600-EAAA-41F9-8734-32F496EF7948}" type="datetime1">
              <a:rPr lang="zh-CN" altLang="en-US"/>
              <a:pPr/>
              <a:t>2015/8/26 Wednesday</a:t>
            </a:fld>
            <a:endParaRPr lang="en-US" altLang="zh-CN"/>
          </a:p>
        </p:txBody>
      </p:sp>
      <p:sp>
        <p:nvSpPr>
          <p:cNvPr id="118788" name="Rectangle 4"/>
          <p:cNvSpPr>
            <a:spLocks noGrp="1" noChangeArrowheads="1"/>
          </p:cNvSpPr>
          <p:nvPr>
            <p:ph type="ftr" sz="quarter" idx="2"/>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r>
              <a:rPr lang="zh-CN" altLang="en-US"/>
              <a:t>唯一客服qq 1119139686  欢迎跟我们联系</a:t>
            </a:r>
            <a:endParaRPr lang="en-US" altLang="zh-CN"/>
          </a:p>
        </p:txBody>
      </p:sp>
      <p:sp>
        <p:nvSpPr>
          <p:cNvPr id="118789" name="Rectangle 5"/>
          <p:cNvSpPr>
            <a:spLocks noGrp="1" noChangeArrowheads="1"/>
          </p:cNvSpPr>
          <p:nvPr>
            <p:ph type="sldNum" sz="quarter" idx="3"/>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2C08F682-27FD-4575-B184-68394A2CC825}" type="slidenum">
              <a:rPr lang="zh-CN" altLang="en-US"/>
              <a:pPr/>
              <a:t>‹#›</a:t>
            </a:fld>
            <a:endParaRPr lang="en-US" altLang="zh-CN"/>
          </a:p>
        </p:txBody>
      </p:sp>
    </p:spTree>
    <p:extLst>
      <p:ext uri="{BB962C8B-B14F-4D97-AF65-F5344CB8AC3E}">
        <p14:creationId xmlns:p14="http://schemas.microsoft.com/office/powerpoint/2010/main" val="282890761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r>
              <a:rPr lang="zh-CN" altLang="en-US"/>
              <a:t>教学无忧http://jiaoxue5u.taobao.com/专注中小学 教学事业！</a:t>
            </a:r>
          </a:p>
        </p:txBody>
      </p:sp>
      <p:sp>
        <p:nvSpPr>
          <p:cNvPr id="37891" name="Rectangle 3"/>
          <p:cNvSpPr>
            <a:spLocks noGrp="1" noChangeArrowheads="1"/>
          </p:cNvSpPr>
          <p:nvPr>
            <p:ph type="dt" idx="1"/>
          </p:nvPr>
        </p:nvSpPr>
        <p:spPr bwMode="auto">
          <a:xfrm>
            <a:off x="388620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fld id="{F17E3BD2-602E-4935-B7E6-44A68C0FCFAF}" type="datetime1">
              <a:rPr lang="zh-CN" altLang="en-US"/>
              <a:pPr/>
              <a:t>2015/8/26 Wednesday</a:t>
            </a:fld>
            <a:endParaRPr lang="en-US" altLang="zh-CN"/>
          </a:p>
        </p:txBody>
      </p:sp>
      <p:sp>
        <p:nvSpPr>
          <p:cNvPr id="378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37893" name="Rectangle 5"/>
          <p:cNvSpPr>
            <a:spLocks noGrp="1" noChangeArrowheads="1"/>
          </p:cNvSpPr>
          <p:nvPr>
            <p:ph type="body" sz="quarter" idx="3"/>
          </p:nvPr>
        </p:nvSpPr>
        <p:spPr bwMode="auto">
          <a:xfrm>
            <a:off x="914400" y="4343400"/>
            <a:ext cx="50292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7894" name="Rectangle 6"/>
          <p:cNvSpPr>
            <a:spLocks noGrp="1" noChangeArrowheads="1"/>
          </p:cNvSpPr>
          <p:nvPr>
            <p:ph type="ftr" sz="quarter" idx="4"/>
          </p:nvPr>
        </p:nvSpPr>
        <p:spPr bwMode="auto">
          <a:xfrm>
            <a:off x="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r>
              <a:rPr lang="zh-CN" altLang="en-US"/>
              <a:t>唯一客服qq 1119139686  欢迎跟我们联系</a:t>
            </a:r>
            <a:endParaRPr lang="en-US" altLang="zh-CN"/>
          </a:p>
        </p:txBody>
      </p:sp>
      <p:sp>
        <p:nvSpPr>
          <p:cNvPr id="37895" name="Rectangle 7"/>
          <p:cNvSpPr>
            <a:spLocks noGrp="1" noChangeArrowheads="1"/>
          </p:cNvSpPr>
          <p:nvPr>
            <p:ph type="sldNum" sz="quarter" idx="5"/>
          </p:nvPr>
        </p:nvSpPr>
        <p:spPr bwMode="auto">
          <a:xfrm>
            <a:off x="3886200" y="868680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16C5E4A4-6899-4564-9C2D-72C5C1D2386C}" type="slidenum">
              <a:rPr lang="zh-CN" altLang="en-US"/>
              <a:pPr/>
              <a:t>‹#›</a:t>
            </a:fld>
            <a:endParaRPr lang="en-US" altLang="zh-CN"/>
          </a:p>
        </p:txBody>
      </p:sp>
    </p:spTree>
    <p:extLst>
      <p:ext uri="{BB962C8B-B14F-4D97-AF65-F5344CB8AC3E}">
        <p14:creationId xmlns:p14="http://schemas.microsoft.com/office/powerpoint/2010/main" val="1618566031"/>
      </p:ext>
    </p:extLst>
  </p:cSld>
  <p:clrMap bg1="lt1" tx1="dk1" bg2="lt2" tx2="dk2" accent1="accent1" accent2="accent2" accent3="accent3" accent4="accent4" accent5="accent5" accent6="accent6" hlink="hlink" folHlink="folHlink"/>
  <p:hf/>
  <p:notesStyle>
    <a:lvl1pPr algn="l" rtl="0" fontAlgn="base">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30000"/>
      </a:spcBef>
      <a:spcAft>
        <a:spcPct val="0"/>
      </a:spcAft>
      <a:defRPr kumimoji="1" sz="1200"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36866" name="Group 2"/>
          <p:cNvGrpSpPr>
            <a:grpSpLocks/>
          </p:cNvGrpSpPr>
          <p:nvPr/>
        </p:nvGrpSpPr>
        <p:grpSpPr bwMode="auto">
          <a:xfrm>
            <a:off x="0" y="0"/>
            <a:ext cx="9144000" cy="6858000"/>
            <a:chOff x="0" y="0"/>
            <a:chExt cx="5760" cy="4320"/>
          </a:xfrm>
        </p:grpSpPr>
        <p:pic>
          <p:nvPicPr>
            <p:cNvPr id="36867" name="Picture 3" descr="R0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56" y="3006"/>
              <a:ext cx="4704" cy="1314"/>
            </a:xfrm>
            <a:prstGeom prst="rect">
              <a:avLst/>
            </a:prstGeom>
            <a:noFill/>
            <a:extLst>
              <a:ext uri="{909E8E84-426E-40DD-AFC4-6F175D3DCCD1}">
                <a14:hiddenFill xmlns:a14="http://schemas.microsoft.com/office/drawing/2010/main">
                  <a:solidFill>
                    <a:srgbClr val="FFFFFF"/>
                  </a:solidFill>
                </a14:hiddenFill>
              </a:ext>
            </a:extLst>
          </p:spPr>
        </p:pic>
        <p:pic>
          <p:nvPicPr>
            <p:cNvPr id="36868" name="Picture 4" descr="R0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1062" cy="4320"/>
            </a:xfrm>
            <a:prstGeom prst="rect">
              <a:avLst/>
            </a:prstGeom>
            <a:noFill/>
            <a:extLst>
              <a:ext uri="{909E8E84-426E-40DD-AFC4-6F175D3DCCD1}">
                <a14:hiddenFill xmlns:a14="http://schemas.microsoft.com/office/drawing/2010/main">
                  <a:solidFill>
                    <a:srgbClr val="FFFFFF"/>
                  </a:solidFill>
                </a14:hiddenFill>
              </a:ext>
            </a:extLst>
          </p:spPr>
        </p:pic>
        <p:pic>
          <p:nvPicPr>
            <p:cNvPr id="36869" name="Picture 5" descr="R01"/>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92" y="864"/>
              <a:ext cx="5376" cy="2376"/>
            </a:xfrm>
            <a:prstGeom prst="rect">
              <a:avLst/>
            </a:prstGeom>
            <a:noFill/>
            <a:extLst>
              <a:ext uri="{909E8E84-426E-40DD-AFC4-6F175D3DCCD1}">
                <a14:hiddenFill xmlns:a14="http://schemas.microsoft.com/office/drawing/2010/main">
                  <a:solidFill>
                    <a:srgbClr val="FFFFFF"/>
                  </a:solidFill>
                </a14:hiddenFill>
              </a:ext>
            </a:extLst>
          </p:spPr>
        </p:pic>
      </p:grpSp>
      <p:sp>
        <p:nvSpPr>
          <p:cNvPr id="36870" name="Rectangle 6"/>
          <p:cNvSpPr>
            <a:spLocks noGrp="1" noChangeArrowheads="1"/>
          </p:cNvSpPr>
          <p:nvPr>
            <p:ph type="dt" sz="half" idx="2"/>
          </p:nvPr>
        </p:nvSpPr>
        <p:spPr bwMode="auto">
          <a:xfrm>
            <a:off x="685800" y="6248400"/>
            <a:ext cx="19050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kumimoji="0" sz="1400"/>
            </a:lvl1pPr>
          </a:lstStyle>
          <a:p>
            <a:fld id="{1574C35B-CB54-4943-95D0-30E2788CD90F}" type="datetime1">
              <a:rPr lang="zh-CN" altLang="en-US"/>
              <a:pPr/>
              <a:t>2015/8/26 Wednesday</a:t>
            </a:fld>
            <a:endParaRPr lang="en-US" altLang="zh-CN"/>
          </a:p>
        </p:txBody>
      </p:sp>
      <p:sp>
        <p:nvSpPr>
          <p:cNvPr id="36871" name="Rectangle 7"/>
          <p:cNvSpPr>
            <a:spLocks noGrp="1" noChangeArrowheads="1"/>
          </p:cNvSpPr>
          <p:nvPr>
            <p:ph type="ftr" sz="quarter" idx="3"/>
          </p:nvPr>
        </p:nvSpPr>
        <p:spPr bwMode="auto">
          <a:xfrm>
            <a:off x="3124200" y="6248400"/>
            <a:ext cx="28956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ctr">
              <a:defRPr kumimoji="0" sz="1400"/>
            </a:lvl1pPr>
          </a:lstStyle>
          <a:p>
            <a:r>
              <a:rPr lang="en-US" altLang="zh-CN"/>
              <a:t>课件来源于jiaoxue5u.taobao.com</a:t>
            </a:r>
            <a:endParaRPr lang="zh-CN" altLang="en-US"/>
          </a:p>
        </p:txBody>
      </p:sp>
      <p:sp>
        <p:nvSpPr>
          <p:cNvPr id="36872" name="Rectangle 8"/>
          <p:cNvSpPr>
            <a:spLocks noGrp="1" noChangeArrowheads="1"/>
          </p:cNvSpPr>
          <p:nvPr>
            <p:ph type="sldNum" sz="quarter" idx="4"/>
          </p:nvPr>
        </p:nvSpPr>
        <p:spPr bwMode="auto">
          <a:xfrm>
            <a:off x="6553200" y="6248400"/>
            <a:ext cx="1905000" cy="457200"/>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kumimoji="0" sz="1400"/>
            </a:lvl1pPr>
          </a:lstStyle>
          <a:p>
            <a:fld id="{59B13520-CD69-4717-AD8C-2702579150D7}" type="slidenum">
              <a:rPr lang="en-US" altLang="zh-CN"/>
              <a:pPr/>
              <a:t>‹#›</a:t>
            </a:fld>
            <a:endParaRPr lang="en-US" altLang="zh-CN"/>
          </a:p>
        </p:txBody>
      </p:sp>
      <p:sp>
        <p:nvSpPr>
          <p:cNvPr id="36873" name="Rectangle 9"/>
          <p:cNvSpPr>
            <a:spLocks noGrp="1" noChangeArrowheads="1"/>
          </p:cNvSpPr>
          <p:nvPr>
            <p:ph type="ctrTitle" sz="quarter"/>
          </p:nvPr>
        </p:nvSpPr>
        <p:spPr>
          <a:xfrm>
            <a:off x="685800" y="2286000"/>
            <a:ext cx="7772400" cy="1143000"/>
          </a:xfrm>
        </p:spPr>
        <p:txBody>
          <a:bodyPr/>
          <a:lstStyle>
            <a:lvl1pPr>
              <a:defRPr>
                <a:solidFill>
                  <a:schemeClr val="tx1"/>
                </a:solidFill>
              </a:defRPr>
            </a:lvl1pPr>
          </a:lstStyle>
          <a:p>
            <a:pPr lvl="0"/>
            <a:r>
              <a:rPr lang="zh-CN" altLang="en-US" noProof="0" smtClean="0"/>
              <a:t>单击此处编辑母版标题样式</a:t>
            </a:r>
          </a:p>
        </p:txBody>
      </p:sp>
      <p:sp>
        <p:nvSpPr>
          <p:cNvPr id="36874" name="Rectangle 10"/>
          <p:cNvSpPr>
            <a:spLocks noGrp="1" noChangeArrowheads="1"/>
          </p:cNvSpPr>
          <p:nvPr>
            <p:ph type="subTitle" sz="quarter" idx="1"/>
          </p:nvPr>
        </p:nvSpPr>
        <p:spPr>
          <a:xfrm>
            <a:off x="1371600" y="3886200"/>
            <a:ext cx="6400800" cy="1752600"/>
          </a:xfrm>
        </p:spPr>
        <p:txBody>
          <a:bodyPr/>
          <a:lstStyle>
            <a:lvl1pPr marL="0" indent="0" algn="ctr">
              <a:buFont typeface="Wingdings" panose="05000000000000000000" pitchFamily="2" charset="2"/>
              <a:buNone/>
              <a:defRPr/>
            </a:lvl1pPr>
          </a:lstStyle>
          <a:p>
            <a:pPr lvl="0"/>
            <a:r>
              <a:rPr lang="zh-CN" altLang="en-US" noProof="0" smtClean="0"/>
              <a:t>单击此处编辑母版副标题样式</a:t>
            </a:r>
          </a:p>
        </p:txBody>
      </p:sp>
    </p:spTree>
  </p:cSld>
  <p:clrMapOvr>
    <a:masterClrMapping/>
  </p:clrMapOvr>
  <p:transition spd="slow">
    <p:randomBar dir="vert"/>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85147137"/>
      </p:ext>
    </p:extLst>
  </p:cSld>
  <p:clrMapOvr>
    <a:masterClrMapping/>
  </p:clrMapOvr>
  <p:transition spd="slow">
    <p:randomBar dir="vert"/>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553200" y="381000"/>
            <a:ext cx="1981200" cy="6172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381000"/>
            <a:ext cx="5791200" cy="6172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784378763"/>
      </p:ext>
    </p:extLst>
  </p:cSld>
  <p:clrMapOvr>
    <a:masterClrMapping/>
  </p:clrMapOvr>
  <p:transition spd="slow">
    <p:randomBar dir="vert"/>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609600" y="381000"/>
            <a:ext cx="1295400" cy="6172200"/>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2667000" y="381000"/>
            <a:ext cx="2857500" cy="2971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5676900" y="381000"/>
            <a:ext cx="2857500" cy="2971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2667000" y="3505200"/>
            <a:ext cx="2857500" cy="2971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内容占位符 5"/>
          <p:cNvSpPr>
            <a:spLocks noGrp="1"/>
          </p:cNvSpPr>
          <p:nvPr>
            <p:ph sz="quarter" idx="4"/>
          </p:nvPr>
        </p:nvSpPr>
        <p:spPr>
          <a:xfrm>
            <a:off x="5676900" y="3505200"/>
            <a:ext cx="2857500" cy="2971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362235829"/>
      </p:ext>
    </p:extLst>
  </p:cSld>
  <p:clrMapOvr>
    <a:masterClrMapping/>
  </p:clrMapOvr>
  <p:transition spd="slow">
    <p:randomBar dir="vert"/>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381000"/>
            <a:ext cx="1295400" cy="6172200"/>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2667000" y="381000"/>
            <a:ext cx="2857500" cy="6096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5676900" y="381000"/>
            <a:ext cx="2857500" cy="2971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5676900" y="3505200"/>
            <a:ext cx="2857500" cy="2971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73085811"/>
      </p:ext>
    </p:extLst>
  </p:cSld>
  <p:clrMapOvr>
    <a:masterClrMapping/>
  </p:clrMapOvr>
  <p:transition spd="slow">
    <p:randomBar dir="vert"/>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938625911"/>
      </p:ext>
    </p:extLst>
  </p:cSld>
  <p:clrMapOvr>
    <a:masterClrMapping/>
  </p:clrMapOvr>
  <p:transition spd="slow">
    <p:randomBar dir="vert"/>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623888" y="1709738"/>
            <a:ext cx="78867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3420742922"/>
      </p:ext>
    </p:extLst>
  </p:cSld>
  <p:clrMapOvr>
    <a:masterClrMapping/>
  </p:clrMapOvr>
  <p:transition spd="slow">
    <p:randomBar dir="vert"/>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2667000" y="381000"/>
            <a:ext cx="2857500" cy="6096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5676900" y="381000"/>
            <a:ext cx="2857500" cy="6096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521294716"/>
      </p:ext>
    </p:extLst>
  </p:cSld>
  <p:clrMapOvr>
    <a:masterClrMapping/>
  </p:clrMapOvr>
  <p:transition spd="slow">
    <p:randomBar dir="vert"/>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630238" y="365125"/>
            <a:ext cx="78867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30238" y="2505075"/>
            <a:ext cx="386873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29150" y="2505075"/>
            <a:ext cx="38877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696120987"/>
      </p:ext>
    </p:extLst>
  </p:cSld>
  <p:clrMapOvr>
    <a:masterClrMapping/>
  </p:clrMapOvr>
  <p:transition spd="slow">
    <p:randomBar dir="vert"/>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2117741637"/>
      </p:ext>
    </p:extLst>
  </p:cSld>
  <p:clrMapOvr>
    <a:masterClrMapping/>
  </p:clrMapOvr>
  <p:transition spd="slow">
    <p:randomBar dir="vert"/>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3657010702"/>
      </p:ext>
    </p:extLst>
  </p:cSld>
  <p:clrMapOvr>
    <a:masterClrMapping/>
  </p:clrMapOvr>
  <p:transition spd="slow">
    <p:randomBar dir="vert"/>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2385291078"/>
      </p:ext>
    </p:extLst>
  </p:cSld>
  <p:clrMapOvr>
    <a:masterClrMapping/>
  </p:clrMapOvr>
  <p:transition spd="slow">
    <p:randomBar dir="vert"/>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30238" y="457200"/>
            <a:ext cx="2949575"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406558954"/>
      </p:ext>
    </p:extLst>
  </p:cSld>
  <p:clrMapOvr>
    <a:masterClrMapping/>
  </p:clrMapOvr>
  <p:transition spd="slow">
    <p:randomBar dir="vert"/>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5842" name="Picture 2" descr="R02"/>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0" y="4303713"/>
            <a:ext cx="9144000" cy="2554287"/>
          </a:xfrm>
          <a:prstGeom prst="rect">
            <a:avLst/>
          </a:prstGeom>
          <a:noFill/>
          <a:extLst>
            <a:ext uri="{909E8E84-426E-40DD-AFC4-6F175D3DCCD1}">
              <a14:hiddenFill xmlns:a14="http://schemas.microsoft.com/office/drawing/2010/main">
                <a:solidFill>
                  <a:srgbClr val="FFFFFF"/>
                </a:solidFill>
              </a14:hiddenFill>
            </a:ext>
          </a:extLst>
        </p:spPr>
      </p:pic>
      <p:pic>
        <p:nvPicPr>
          <p:cNvPr id="35843" name="Picture 3" descr="R04"/>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609600" y="0"/>
            <a:ext cx="1685925" cy="6858000"/>
          </a:xfrm>
          <a:prstGeom prst="rect">
            <a:avLst/>
          </a:prstGeom>
          <a:noFill/>
          <a:extLst>
            <a:ext uri="{909E8E84-426E-40DD-AFC4-6F175D3DCCD1}">
              <a14:hiddenFill xmlns:a14="http://schemas.microsoft.com/office/drawing/2010/main">
                <a:solidFill>
                  <a:srgbClr val="FFFFFF"/>
                </a:solidFill>
              </a14:hiddenFill>
            </a:ext>
          </a:extLst>
        </p:spPr>
      </p:pic>
      <p:sp>
        <p:nvSpPr>
          <p:cNvPr id="35844" name="Rectangle 4"/>
          <p:cNvSpPr>
            <a:spLocks noGrp="1" noChangeArrowheads="1"/>
          </p:cNvSpPr>
          <p:nvPr>
            <p:ph type="title"/>
          </p:nvPr>
        </p:nvSpPr>
        <p:spPr bwMode="auto">
          <a:xfrm>
            <a:off x="609600" y="381000"/>
            <a:ext cx="1295400" cy="617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35845" name="Rectangle 5"/>
          <p:cNvSpPr>
            <a:spLocks noGrp="1" noChangeArrowheads="1"/>
          </p:cNvSpPr>
          <p:nvPr>
            <p:ph type="body" idx="1"/>
          </p:nvPr>
        </p:nvSpPr>
        <p:spPr bwMode="auto">
          <a:xfrm>
            <a:off x="2667000" y="381000"/>
            <a:ext cx="5867400" cy="609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Tree>
  </p:cSld>
  <p:clrMap bg1="lt1" tx1="dk1" bg2="lt2" tx2="dk2" accent1="accent1" accent2="accent2" accent3="accent3" accent4="accent4" accent5="accent5" accent6="accent6" hlink="hlink" folHlink="folHlink"/>
  <p:sldLayoutIdLst>
    <p:sldLayoutId id="2147483655" r:id="rId1"/>
    <p:sldLayoutId id="2147483656" r:id="rId2"/>
    <p:sldLayoutId id="2147483657" r:id="rId3"/>
    <p:sldLayoutId id="2147483658" r:id="rId4"/>
    <p:sldLayoutId id="2147483659" r:id="rId5"/>
    <p:sldLayoutId id="2147483660" r:id="rId6"/>
    <p:sldLayoutId id="2147483661" r:id="rId7"/>
    <p:sldLayoutId id="2147483662" r:id="rId8"/>
    <p:sldLayoutId id="2147483663" r:id="rId9"/>
    <p:sldLayoutId id="2147483664" r:id="rId10"/>
    <p:sldLayoutId id="2147483665" r:id="rId11"/>
    <p:sldLayoutId id="2147483666" r:id="rId12"/>
    <p:sldLayoutId id="2147483667" r:id="rId13"/>
  </p:sldLayoutIdLst>
  <p:transition spd="slow">
    <p:randomBar dir="vert"/>
  </p:transition>
  <p:txStyles>
    <p:titleStyle>
      <a:lvl1pPr algn="ctr" rtl="0" fontAlgn="base">
        <a:spcBef>
          <a:spcPct val="0"/>
        </a:spcBef>
        <a:spcAft>
          <a:spcPct val="0"/>
        </a:spcAft>
        <a:defRPr kumimoji="1" sz="4000" kern="1200">
          <a:solidFill>
            <a:schemeClr val="bg1"/>
          </a:solidFill>
          <a:effectLst>
            <a:outerShdw blurRad="38100" dist="38100" dir="2700000" algn="tl">
              <a:srgbClr val="C0C0C0"/>
            </a:outerShdw>
          </a:effectLst>
          <a:latin typeface="+mj-lt"/>
          <a:ea typeface="+mj-ea"/>
          <a:cs typeface="+mj-cs"/>
        </a:defRPr>
      </a:lvl1pPr>
      <a:lvl2pPr algn="ctr" rtl="0" fontAlgn="base">
        <a:spcBef>
          <a:spcPct val="0"/>
        </a:spcBef>
        <a:spcAft>
          <a:spcPct val="0"/>
        </a:spcAft>
        <a:defRPr kumimoji="1" sz="4000">
          <a:solidFill>
            <a:schemeClr val="bg1"/>
          </a:solidFill>
          <a:effectLst>
            <a:outerShdw blurRad="38100" dist="38100" dir="2700000" algn="tl">
              <a:srgbClr val="C0C0C0"/>
            </a:outerShdw>
          </a:effectLst>
          <a:latin typeface="Times New Roman" panose="02020603050405020304" pitchFamily="18" charset="0"/>
          <a:ea typeface="宋体" panose="02010600030101010101" pitchFamily="2" charset="-122"/>
        </a:defRPr>
      </a:lvl2pPr>
      <a:lvl3pPr algn="ctr" rtl="0" fontAlgn="base">
        <a:spcBef>
          <a:spcPct val="0"/>
        </a:spcBef>
        <a:spcAft>
          <a:spcPct val="0"/>
        </a:spcAft>
        <a:defRPr kumimoji="1" sz="4000">
          <a:solidFill>
            <a:schemeClr val="bg1"/>
          </a:solidFill>
          <a:effectLst>
            <a:outerShdw blurRad="38100" dist="38100" dir="2700000" algn="tl">
              <a:srgbClr val="C0C0C0"/>
            </a:outerShdw>
          </a:effectLst>
          <a:latin typeface="Times New Roman" panose="02020603050405020304" pitchFamily="18" charset="0"/>
          <a:ea typeface="宋体" panose="02010600030101010101" pitchFamily="2" charset="-122"/>
        </a:defRPr>
      </a:lvl3pPr>
      <a:lvl4pPr algn="ctr" rtl="0" fontAlgn="base">
        <a:spcBef>
          <a:spcPct val="0"/>
        </a:spcBef>
        <a:spcAft>
          <a:spcPct val="0"/>
        </a:spcAft>
        <a:defRPr kumimoji="1" sz="4000">
          <a:solidFill>
            <a:schemeClr val="bg1"/>
          </a:solidFill>
          <a:effectLst>
            <a:outerShdw blurRad="38100" dist="38100" dir="2700000" algn="tl">
              <a:srgbClr val="C0C0C0"/>
            </a:outerShdw>
          </a:effectLst>
          <a:latin typeface="Times New Roman" panose="02020603050405020304" pitchFamily="18" charset="0"/>
          <a:ea typeface="宋体" panose="02010600030101010101" pitchFamily="2" charset="-122"/>
        </a:defRPr>
      </a:lvl4pPr>
      <a:lvl5pPr algn="ctr" rtl="0" fontAlgn="base">
        <a:spcBef>
          <a:spcPct val="0"/>
        </a:spcBef>
        <a:spcAft>
          <a:spcPct val="0"/>
        </a:spcAft>
        <a:defRPr kumimoji="1" sz="4000">
          <a:solidFill>
            <a:schemeClr val="bg1"/>
          </a:solidFill>
          <a:effectLst>
            <a:outerShdw blurRad="38100" dist="38100" dir="2700000" algn="tl">
              <a:srgbClr val="C0C0C0"/>
            </a:outerShdw>
          </a:effectLst>
          <a:latin typeface="Times New Roman" panose="02020603050405020304" pitchFamily="18" charset="0"/>
          <a:ea typeface="宋体" panose="02010600030101010101" pitchFamily="2" charset="-122"/>
        </a:defRPr>
      </a:lvl5pPr>
      <a:lvl6pPr marL="457200" algn="ctr" rtl="0" fontAlgn="base">
        <a:spcBef>
          <a:spcPct val="0"/>
        </a:spcBef>
        <a:spcAft>
          <a:spcPct val="0"/>
        </a:spcAft>
        <a:defRPr kumimoji="1" sz="4000">
          <a:solidFill>
            <a:schemeClr val="bg1"/>
          </a:solidFill>
          <a:effectLst>
            <a:outerShdw blurRad="38100" dist="38100" dir="2700000" algn="tl">
              <a:srgbClr val="C0C0C0"/>
            </a:outerShdw>
          </a:effectLst>
          <a:latin typeface="Times New Roman" panose="02020603050405020304" pitchFamily="18" charset="0"/>
          <a:ea typeface="宋体" panose="02010600030101010101" pitchFamily="2" charset="-122"/>
        </a:defRPr>
      </a:lvl6pPr>
      <a:lvl7pPr marL="914400" algn="ctr" rtl="0" fontAlgn="base">
        <a:spcBef>
          <a:spcPct val="0"/>
        </a:spcBef>
        <a:spcAft>
          <a:spcPct val="0"/>
        </a:spcAft>
        <a:defRPr kumimoji="1" sz="4000">
          <a:solidFill>
            <a:schemeClr val="bg1"/>
          </a:solidFill>
          <a:effectLst>
            <a:outerShdw blurRad="38100" dist="38100" dir="2700000" algn="tl">
              <a:srgbClr val="C0C0C0"/>
            </a:outerShdw>
          </a:effectLst>
          <a:latin typeface="Times New Roman" panose="02020603050405020304" pitchFamily="18" charset="0"/>
          <a:ea typeface="宋体" panose="02010600030101010101" pitchFamily="2" charset="-122"/>
        </a:defRPr>
      </a:lvl7pPr>
      <a:lvl8pPr marL="1371600" algn="ctr" rtl="0" fontAlgn="base">
        <a:spcBef>
          <a:spcPct val="0"/>
        </a:spcBef>
        <a:spcAft>
          <a:spcPct val="0"/>
        </a:spcAft>
        <a:defRPr kumimoji="1" sz="4000">
          <a:solidFill>
            <a:schemeClr val="bg1"/>
          </a:solidFill>
          <a:effectLst>
            <a:outerShdw blurRad="38100" dist="38100" dir="2700000" algn="tl">
              <a:srgbClr val="C0C0C0"/>
            </a:outerShdw>
          </a:effectLst>
          <a:latin typeface="Times New Roman" panose="02020603050405020304" pitchFamily="18" charset="0"/>
          <a:ea typeface="宋体" panose="02010600030101010101" pitchFamily="2" charset="-122"/>
        </a:defRPr>
      </a:lvl8pPr>
      <a:lvl9pPr marL="1828800" algn="ctr" rtl="0" fontAlgn="base">
        <a:spcBef>
          <a:spcPct val="0"/>
        </a:spcBef>
        <a:spcAft>
          <a:spcPct val="0"/>
        </a:spcAft>
        <a:defRPr kumimoji="1" sz="4000">
          <a:solidFill>
            <a:schemeClr val="bg1"/>
          </a:solidFill>
          <a:effectLst>
            <a:outerShdw blurRad="38100" dist="38100" dir="2700000" algn="tl">
              <a:srgbClr val="C0C0C0"/>
            </a:outerShdw>
          </a:effectLst>
          <a:latin typeface="Times New Roman" panose="02020603050405020304" pitchFamily="18" charset="0"/>
          <a:ea typeface="宋体" panose="02010600030101010101" pitchFamily="2" charset="-122"/>
        </a:defRPr>
      </a:lvl9pPr>
    </p:titleStyle>
    <p:bodyStyle>
      <a:lvl1pPr marL="342900" indent="-342900" algn="l" rtl="0" fontAlgn="base">
        <a:spcBef>
          <a:spcPct val="20000"/>
        </a:spcBef>
        <a:spcAft>
          <a:spcPct val="0"/>
        </a:spcAft>
        <a:buClr>
          <a:srgbClr val="FF3300"/>
        </a:buClr>
        <a:buSzPct val="70000"/>
        <a:buFont typeface="Wingdings" panose="05000000000000000000" pitchFamily="2" charset="2"/>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lr>
          <a:srgbClr val="FF3300"/>
        </a:buClr>
        <a:buSzPct val="70000"/>
        <a:buFont typeface="Wingdings" panose="05000000000000000000" pitchFamily="2" charset="2"/>
        <a:buChar char="z"/>
        <a:defRPr kumimoji="1" sz="2800" kern="1200">
          <a:solidFill>
            <a:schemeClr val="tx1"/>
          </a:solidFill>
          <a:latin typeface="+mn-lt"/>
          <a:ea typeface="+mn-ea"/>
          <a:cs typeface="+mn-cs"/>
        </a:defRPr>
      </a:lvl2pPr>
      <a:lvl3pPr marL="1143000" indent="-228600" algn="l" rtl="0" fontAlgn="base">
        <a:spcBef>
          <a:spcPct val="20000"/>
        </a:spcBef>
        <a:spcAft>
          <a:spcPct val="0"/>
        </a:spcAft>
        <a:buClr>
          <a:srgbClr val="FF3300"/>
        </a:buClr>
        <a:buSzPct val="70000"/>
        <a:buFont typeface="Wingdings" panose="05000000000000000000" pitchFamily="2" charset="2"/>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lr>
          <a:srgbClr val="FF3300"/>
        </a:buClr>
        <a:buSzPct val="70000"/>
        <a:buFont typeface="Wingdings" panose="05000000000000000000" pitchFamily="2" charset="2"/>
        <a:buChar char="l"/>
        <a:defRPr kumimoji="1" sz="2200" kern="1200">
          <a:solidFill>
            <a:schemeClr val="tx1"/>
          </a:solidFill>
          <a:latin typeface="+mn-lt"/>
          <a:ea typeface="+mn-ea"/>
          <a:cs typeface="+mn-cs"/>
        </a:defRPr>
      </a:lvl4pPr>
      <a:lvl5pPr marL="2057400" indent="-228600" algn="l" rtl="0" fontAlgn="base">
        <a:spcBef>
          <a:spcPct val="20000"/>
        </a:spcBef>
        <a:spcAft>
          <a:spcPct val="0"/>
        </a:spcAft>
        <a:buClr>
          <a:srgbClr val="FF3300"/>
        </a:buClr>
        <a:buSzPct val="70000"/>
        <a:buFont typeface="Wingdings" panose="05000000000000000000" pitchFamily="2" charset="2"/>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6.wm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13.xml"/><Relationship Id="rId4" Type="http://schemas.openxmlformats.org/officeDocument/2006/relationships/image" Target="../media/image22.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13.xml"/><Relationship Id="rId4" Type="http://schemas.openxmlformats.org/officeDocument/2006/relationships/image" Target="../media/image27.jpe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audio" Target="../media/audio1.wav"/><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73730" name="WordArt 2"/>
          <p:cNvSpPr>
            <a:spLocks noChangeArrowheads="1" noChangeShapeType="1" noTextEdit="1"/>
          </p:cNvSpPr>
          <p:nvPr/>
        </p:nvSpPr>
        <p:spPr bwMode="auto">
          <a:xfrm>
            <a:off x="1219200" y="1905000"/>
            <a:ext cx="4751388" cy="1176338"/>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3600" kern="10">
                <a:ln w="9525">
                  <a:solidFill>
                    <a:srgbClr val="000000"/>
                  </a:solidFill>
                  <a:miter lim="800000"/>
                  <a:headEnd/>
                  <a:tailEnd/>
                </a:ln>
                <a:solidFill>
                  <a:srgbClr val="FFFFFF"/>
                </a:solidFill>
                <a:latin typeface="华文中宋" panose="02010600040101010101" pitchFamily="2" charset="-122"/>
                <a:ea typeface="华文中宋" panose="02010600040101010101" pitchFamily="2" charset="-122"/>
              </a:rPr>
              <a:t>亲爱的爸爸妈妈</a:t>
            </a:r>
          </a:p>
        </p:txBody>
      </p:sp>
      <p:sp>
        <p:nvSpPr>
          <p:cNvPr id="73731" name="WordArt 3"/>
          <p:cNvSpPr>
            <a:spLocks noChangeArrowheads="1" noChangeShapeType="1" noTextEdit="1"/>
          </p:cNvSpPr>
          <p:nvPr/>
        </p:nvSpPr>
        <p:spPr bwMode="auto">
          <a:xfrm>
            <a:off x="5029200" y="4114800"/>
            <a:ext cx="2362200" cy="838200"/>
          </a:xfrm>
          <a:prstGeom prst="rect">
            <a:avLst/>
          </a:prstGeom>
        </p:spPr>
        <p:txBody>
          <a:bodyPr wrap="none" fromWordArt="1">
            <a:prstTxWarp prst="textPlain">
              <a:avLst>
                <a:gd name="adj" fmla="val 50000"/>
              </a:avLst>
            </a:prstTxWarp>
          </a:bodyPr>
          <a:lstStyle/>
          <a:p>
            <a:pPr algn="ctr"/>
            <a:r>
              <a:rPr lang="zh-CN" altLang="en-US" sz="3600" i="1" kern="10">
                <a:ln w="9525">
                  <a:solidFill>
                    <a:srgbClr val="003366"/>
                  </a:solidFill>
                  <a:miter lim="800000"/>
                  <a:headEnd/>
                  <a:tailEnd/>
                </a:ln>
                <a:solidFill>
                  <a:srgbClr val="FFFFFF"/>
                </a:solidFill>
                <a:effectLst>
                  <a:outerShdw dist="35921" dir="2700000" algn="ctr" rotWithShape="0">
                    <a:srgbClr val="808080">
                      <a:alpha val="80000"/>
                    </a:srgbClr>
                  </a:outerShdw>
                </a:effectLst>
                <a:latin typeface="宋体" panose="02010600030101010101" pitchFamily="2" charset="-122"/>
              </a:rPr>
              <a:t>聂华苓</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FF66FF"/>
            </a:gs>
            <a:gs pos="100000">
              <a:schemeClr val="bg1"/>
            </a:gs>
          </a:gsLst>
          <a:lin ang="18900000" scaled="1"/>
        </a:gradFill>
        <a:effectLst/>
      </p:bgPr>
    </p:bg>
    <p:spTree>
      <p:nvGrpSpPr>
        <p:cNvPr id="1" name=""/>
        <p:cNvGrpSpPr/>
        <p:nvPr/>
      </p:nvGrpSpPr>
      <p:grpSpPr>
        <a:xfrm>
          <a:off x="0" y="0"/>
          <a:ext cx="0" cy="0"/>
          <a:chOff x="0" y="0"/>
          <a:chExt cx="0" cy="0"/>
        </a:xfrm>
      </p:grpSpPr>
      <p:sp>
        <p:nvSpPr>
          <p:cNvPr id="31748" name="Text Box 4"/>
          <p:cNvSpPr txBox="1">
            <a:spLocks noChangeArrowheads="1"/>
          </p:cNvSpPr>
          <p:nvPr/>
        </p:nvSpPr>
        <p:spPr bwMode="auto">
          <a:xfrm>
            <a:off x="152400" y="228600"/>
            <a:ext cx="8763000" cy="61849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zh-CN" altLang="en-US" sz="3200" b="1">
                <a:latin typeface="华文中宋" panose="02010600040101010101" pitchFamily="2" charset="-122"/>
                <a:ea typeface="华文中宋" panose="02010600040101010101" pitchFamily="2" charset="-122"/>
              </a:rPr>
              <a:t>     课文还联系列南京大屠杀。作为华裔作家，一颗</a:t>
            </a:r>
            <a:r>
              <a:rPr lang="zh-CN" altLang="en-US" sz="3200" b="1">
                <a:ea typeface="华文中宋" panose="02010600040101010101" pitchFamily="2" charset="-122"/>
              </a:rPr>
              <a:t>“</a:t>
            </a:r>
            <a:r>
              <a:rPr lang="zh-CN" altLang="en-US" sz="3200" b="1">
                <a:latin typeface="华文中宋" panose="02010600040101010101" pitchFamily="2" charset="-122"/>
                <a:ea typeface="华文中宋" panose="02010600040101010101" pitchFamily="2" charset="-122"/>
              </a:rPr>
              <a:t>中国心</a:t>
            </a:r>
            <a:r>
              <a:rPr lang="zh-CN" altLang="en-US" sz="3200" b="1">
                <a:ea typeface="华文中宋" panose="02010600040101010101" pitchFamily="2" charset="-122"/>
              </a:rPr>
              <a:t>”</a:t>
            </a:r>
            <a:r>
              <a:rPr lang="zh-CN" altLang="en-US" sz="3200" b="1">
                <a:latin typeface="华文中宋" panose="02010600040101010101" pitchFamily="2" charset="-122"/>
                <a:ea typeface="华文中宋" panose="02010600040101010101" pitchFamily="2" charset="-122"/>
              </a:rPr>
              <a:t>使她想到了南京大屠，那更是惨绝人寰的杀戮，被害者达30万人，日本法西斯匪徒的疯狂，更是灭绝人性，惨无人道。作者把西方与东方联系起来，在宽广的层面上突出世界和平这个主题。</a:t>
            </a:r>
          </a:p>
          <a:p>
            <a:pPr algn="just">
              <a:spcBef>
                <a:spcPct val="50000"/>
              </a:spcBef>
            </a:pPr>
            <a:r>
              <a:rPr lang="zh-CN" altLang="en-US" sz="3200" b="1">
                <a:latin typeface="华文中宋" panose="02010600040101010101" pitchFamily="2" charset="-122"/>
                <a:ea typeface="华文中宋" panose="02010600040101010101" pitchFamily="2" charset="-122"/>
              </a:rPr>
              <a:t>      另外，课文还写到一位西德作家和一位日本作家的发言。西德作家真诚的忏悔赢得了人们的宽容和尊重。日本作家则是自私的狡辩，想为日本军国主义开脱罪责，只能引来人们的反感与冷落。作者这样写，意在警示人们：至今还有人不愿正视历史，仍为侵略辩护，这潜伏着新的危险。</a:t>
            </a:r>
            <a:endParaRPr lang="zh-CN" altLang="en-US" sz="2800">
              <a:latin typeface="黑体" panose="02010609060101010101" pitchFamily="49" charset="-122"/>
              <a:ea typeface="黑体" panose="02010609060101010101" pitchFamily="49"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31748">
                                            <p:txEl>
                                              <p:pRg st="0" end="0"/>
                                            </p:txEl>
                                          </p:spTgt>
                                        </p:tgtEl>
                                        <p:attrNameLst>
                                          <p:attrName>style.visibility</p:attrName>
                                        </p:attrNameLst>
                                      </p:cBhvr>
                                      <p:to>
                                        <p:strVal val="visible"/>
                                      </p:to>
                                    </p:set>
                                    <p:animEffect transition="in" filter="dissolve">
                                      <p:cBhvr>
                                        <p:cTn id="7" dur="500"/>
                                        <p:tgtEl>
                                          <p:spTgt spid="31748">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1748">
                                            <p:txEl>
                                              <p:pRg st="1" end="1"/>
                                            </p:txEl>
                                          </p:spTgt>
                                        </p:tgtEl>
                                        <p:attrNameLst>
                                          <p:attrName>style.visibility</p:attrName>
                                        </p:attrNameLst>
                                      </p:cBhvr>
                                      <p:to>
                                        <p:strVal val="visible"/>
                                      </p:to>
                                    </p:set>
                                    <p:animEffect transition="in" filter="dissolve">
                                      <p:cBhvr>
                                        <p:cTn id="12" dur="500"/>
                                        <p:tgtEl>
                                          <p:spTgt spid="3174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8" grpId="0" build="p" autoUpdateAnimBg="0"/>
    </p:bldLst>
  </p:timing>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4451" name="Picture 3" descr="d1.jpg (8979 bytes)"/>
          <p:cNvPicPr>
            <a:picLocks noChangeAspect="1" noChangeArrowheads="1"/>
          </p:cNvPicPr>
          <p:nvPr/>
        </p:nvPicPr>
        <p:blipFill>
          <a:blip r:embed="rId2">
            <a:extLst>
              <a:ext uri="{28A0092B-C50C-407E-A947-70E740481C1C}">
                <a14:useLocalDpi xmlns:a14="http://schemas.microsoft.com/office/drawing/2010/main" val="0"/>
              </a:ext>
            </a:extLst>
          </a:blip>
          <a:srcRect b="10936"/>
          <a:stretch>
            <a:fillRect/>
          </a:stretch>
        </p:blipFill>
        <p:spPr bwMode="auto">
          <a:xfrm>
            <a:off x="5508625" y="1484313"/>
            <a:ext cx="2952750" cy="4465637"/>
          </a:xfrm>
          <a:prstGeom prst="rect">
            <a:avLst/>
          </a:prstGeom>
          <a:noFill/>
          <a:extLst>
            <a:ext uri="{909E8E84-426E-40DD-AFC4-6F175D3DCCD1}">
              <a14:hiddenFill xmlns:a14="http://schemas.microsoft.com/office/drawing/2010/main">
                <a:solidFill>
                  <a:srgbClr val="FFFFFF"/>
                </a:solidFill>
              </a14:hiddenFill>
            </a:ext>
          </a:extLst>
        </p:spPr>
      </p:pic>
      <p:sp>
        <p:nvSpPr>
          <p:cNvPr id="104450" name="Rectangle 2"/>
          <p:cNvSpPr>
            <a:spLocks noGrp="1" noChangeArrowheads="1"/>
          </p:cNvSpPr>
          <p:nvPr>
            <p:ph type="body" idx="1"/>
          </p:nvPr>
        </p:nvSpPr>
        <p:spPr>
          <a:xfrm>
            <a:off x="2743200" y="2209800"/>
            <a:ext cx="3490913" cy="2701925"/>
          </a:xfrm>
        </p:spPr>
        <p:txBody>
          <a:bodyPr/>
          <a:lstStyle/>
          <a:p>
            <a:pPr>
              <a:buFont typeface="Wingdings" panose="05000000000000000000" pitchFamily="2" charset="2"/>
              <a:buNone/>
            </a:pPr>
            <a:r>
              <a:rPr lang="zh-CN" altLang="en-US" sz="4400" b="1">
                <a:solidFill>
                  <a:srgbClr val="FF3300"/>
                </a:solidFill>
                <a:latin typeface="隶书" panose="02010509060101010101" pitchFamily="49" charset="-122"/>
                <a:ea typeface="隶书" panose="02010509060101010101" pitchFamily="49" charset="-122"/>
              </a:rPr>
              <a:t>   世间永远不能有战争和屠杀了</a:t>
            </a:r>
            <a:r>
              <a:rPr lang="zh-CN" altLang="en-US" sz="3400">
                <a:solidFill>
                  <a:srgbClr val="FF3300"/>
                </a:solidFill>
                <a:latin typeface="隶书" panose="02010509060101010101" pitchFamily="49" charset="-122"/>
                <a:ea typeface="隶书" panose="02010509060101010101" pitchFamily="49" charset="-122"/>
              </a:rPr>
              <a:t>！</a:t>
            </a:r>
          </a:p>
        </p:txBody>
      </p:sp>
      <p:sp>
        <p:nvSpPr>
          <p:cNvPr id="104452" name="Text Box 4"/>
          <p:cNvSpPr txBox="1">
            <a:spLocks noChangeArrowheads="1"/>
          </p:cNvSpPr>
          <p:nvPr/>
        </p:nvSpPr>
        <p:spPr bwMode="auto">
          <a:xfrm>
            <a:off x="3429000" y="457200"/>
            <a:ext cx="4495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en-US"/>
          </a:p>
        </p:txBody>
      </p:sp>
      <p:sp>
        <p:nvSpPr>
          <p:cNvPr id="104453" name="Text Box 5"/>
          <p:cNvSpPr txBox="1">
            <a:spLocks noChangeArrowheads="1"/>
          </p:cNvSpPr>
          <p:nvPr/>
        </p:nvSpPr>
        <p:spPr bwMode="auto">
          <a:xfrm>
            <a:off x="2362200" y="0"/>
            <a:ext cx="6781800"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6000">
                <a:latin typeface="隶书" panose="02010509060101010101" pitchFamily="49" charset="-122"/>
                <a:ea typeface="隶书" panose="02010509060101010101" pitchFamily="49" charset="-122"/>
              </a:rPr>
              <a:t>文章表现了什么主题？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04453"/>
                                        </p:tgtEl>
                                        <p:attrNameLst>
                                          <p:attrName>style.visibility</p:attrName>
                                        </p:attrNameLst>
                                      </p:cBhvr>
                                      <p:to>
                                        <p:strVal val="visible"/>
                                      </p:to>
                                    </p:set>
                                    <p:anim calcmode="lin" valueType="num">
                                      <p:cBhvr additive="base">
                                        <p:cTn id="7" dur="500" fill="hold"/>
                                        <p:tgtEl>
                                          <p:spTgt spid="104453"/>
                                        </p:tgtEl>
                                        <p:attrNameLst>
                                          <p:attrName>ppt_x</p:attrName>
                                        </p:attrNameLst>
                                      </p:cBhvr>
                                      <p:tavLst>
                                        <p:tav tm="0">
                                          <p:val>
                                            <p:strVal val="0-#ppt_w/2"/>
                                          </p:val>
                                        </p:tav>
                                        <p:tav tm="100000">
                                          <p:val>
                                            <p:strVal val="#ppt_x"/>
                                          </p:val>
                                        </p:tav>
                                      </p:tavLst>
                                    </p:anim>
                                    <p:anim calcmode="lin" valueType="num">
                                      <p:cBhvr additive="base">
                                        <p:cTn id="8" dur="500" fill="hold"/>
                                        <p:tgtEl>
                                          <p:spTgt spid="104453"/>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104450">
                                            <p:txEl>
                                              <p:pRg st="0" end="0"/>
                                            </p:txEl>
                                          </p:spTgt>
                                        </p:tgtEl>
                                        <p:attrNameLst>
                                          <p:attrName>style.visibility</p:attrName>
                                        </p:attrNameLst>
                                      </p:cBhvr>
                                      <p:to>
                                        <p:strVal val="visible"/>
                                      </p:to>
                                    </p:set>
                                    <p:anim calcmode="lin" valueType="num">
                                      <p:cBhvr additive="base">
                                        <p:cTn id="13" dur="500" fill="hold"/>
                                        <p:tgtEl>
                                          <p:spTgt spid="104450">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104450">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8" fill="hold" nodeType="clickEffect">
                                  <p:stCondLst>
                                    <p:cond delay="0"/>
                                  </p:stCondLst>
                                  <p:childTnLst>
                                    <p:set>
                                      <p:cBhvr>
                                        <p:cTn id="18" dur="1" fill="hold">
                                          <p:stCondLst>
                                            <p:cond delay="0"/>
                                          </p:stCondLst>
                                        </p:cTn>
                                        <p:tgtEl>
                                          <p:spTgt spid="104451"/>
                                        </p:tgtEl>
                                        <p:attrNameLst>
                                          <p:attrName>style.visibility</p:attrName>
                                        </p:attrNameLst>
                                      </p:cBhvr>
                                      <p:to>
                                        <p:strVal val="visible"/>
                                      </p:to>
                                    </p:set>
                                    <p:anim calcmode="lin" valueType="num">
                                      <p:cBhvr additive="base">
                                        <p:cTn id="19" dur="500" fill="hold"/>
                                        <p:tgtEl>
                                          <p:spTgt spid="104451"/>
                                        </p:tgtEl>
                                        <p:attrNameLst>
                                          <p:attrName>ppt_x</p:attrName>
                                        </p:attrNameLst>
                                      </p:cBhvr>
                                      <p:tavLst>
                                        <p:tav tm="0">
                                          <p:val>
                                            <p:strVal val="0-#ppt_w/2"/>
                                          </p:val>
                                        </p:tav>
                                        <p:tav tm="100000">
                                          <p:val>
                                            <p:strVal val="#ppt_x"/>
                                          </p:val>
                                        </p:tav>
                                      </p:tavLst>
                                    </p:anim>
                                    <p:anim calcmode="lin" valueType="num">
                                      <p:cBhvr additive="base">
                                        <p:cTn id="20" dur="500" fill="hold"/>
                                        <p:tgtEl>
                                          <p:spTgt spid="10445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4450" grpId="0" build="p" autoUpdateAnimBg="0"/>
      <p:bldP spid="104453" grpId="0" autoUpdateAnimBg="0"/>
    </p:bld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1682" name="Text Box 2"/>
          <p:cNvSpPr txBox="1">
            <a:spLocks noChangeArrowheads="1"/>
          </p:cNvSpPr>
          <p:nvPr/>
        </p:nvSpPr>
        <p:spPr bwMode="auto">
          <a:xfrm>
            <a:off x="533400" y="1447800"/>
            <a:ext cx="8077200" cy="47815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zh-CN" altLang="en-US" sz="4400" b="1">
                <a:solidFill>
                  <a:schemeClr val="accent2"/>
                </a:solidFill>
                <a:latin typeface="华文中宋" panose="02010600040101010101" pitchFamily="2" charset="-122"/>
                <a:ea typeface="华文中宋" panose="02010600040101010101" pitchFamily="2" charset="-122"/>
              </a:rPr>
              <a:t>萨特的话是很精辟的，特别是说他的记忆是</a:t>
            </a:r>
            <a:r>
              <a:rPr lang="zh-CN" altLang="en-US" sz="4400" b="1">
                <a:solidFill>
                  <a:schemeClr val="accent2"/>
                </a:solidFill>
                <a:ea typeface="华文中宋" panose="02010600040101010101" pitchFamily="2" charset="-122"/>
              </a:rPr>
              <a:t>“</a:t>
            </a:r>
            <a:r>
              <a:rPr lang="zh-CN" altLang="en-US" sz="4400" b="1">
                <a:solidFill>
                  <a:schemeClr val="accent2"/>
                </a:solidFill>
                <a:latin typeface="华文中宋" panose="02010600040101010101" pitchFamily="2" charset="-122"/>
                <a:ea typeface="华文中宋" panose="02010600040101010101" pitchFamily="2" charset="-122"/>
              </a:rPr>
              <a:t>沉重</a:t>
            </a:r>
            <a:r>
              <a:rPr lang="zh-CN" altLang="en-US" sz="4400" b="1">
                <a:solidFill>
                  <a:schemeClr val="accent2"/>
                </a:solidFill>
                <a:ea typeface="华文中宋" panose="02010600040101010101" pitchFamily="2" charset="-122"/>
              </a:rPr>
              <a:t>”</a:t>
            </a:r>
            <a:r>
              <a:rPr lang="zh-CN" altLang="en-US" sz="4400" b="1">
                <a:solidFill>
                  <a:schemeClr val="accent2"/>
                </a:solidFill>
                <a:latin typeface="华文中宋" panose="02010600040101010101" pitchFamily="2" charset="-122"/>
                <a:ea typeface="华文中宋" panose="02010600040101010101" pitchFamily="2" charset="-122"/>
              </a:rPr>
              <a:t>的，又是</a:t>
            </a:r>
            <a:r>
              <a:rPr lang="zh-CN" altLang="en-US" sz="4400" b="1">
                <a:solidFill>
                  <a:schemeClr val="accent2"/>
                </a:solidFill>
                <a:ea typeface="华文中宋" panose="02010600040101010101" pitchFamily="2" charset="-122"/>
              </a:rPr>
              <a:t>“</a:t>
            </a:r>
            <a:r>
              <a:rPr lang="zh-CN" altLang="en-US" sz="4400" b="1">
                <a:solidFill>
                  <a:schemeClr val="accent2"/>
                </a:solidFill>
                <a:latin typeface="华文中宋" panose="02010600040101010101" pitchFamily="2" charset="-122"/>
                <a:ea typeface="华文中宋" panose="02010600040101010101" pitchFamily="2" charset="-122"/>
              </a:rPr>
              <a:t>美丽</a:t>
            </a:r>
            <a:r>
              <a:rPr lang="zh-CN" altLang="en-US" sz="4400" b="1">
                <a:solidFill>
                  <a:schemeClr val="accent2"/>
                </a:solidFill>
                <a:ea typeface="华文中宋" panose="02010600040101010101" pitchFamily="2" charset="-122"/>
              </a:rPr>
              <a:t>”</a:t>
            </a:r>
            <a:r>
              <a:rPr lang="zh-CN" altLang="en-US" sz="4400" b="1">
                <a:solidFill>
                  <a:schemeClr val="accent2"/>
                </a:solidFill>
                <a:latin typeface="华文中宋" panose="02010600040101010101" pitchFamily="2" charset="-122"/>
                <a:ea typeface="华文中宋" panose="02010600040101010101" pitchFamily="2" charset="-122"/>
              </a:rPr>
              <a:t>的，可以作为全文的一个引子，回味起来，又是本文的点睛之笔。从萨特的话又可以看到克拉库耶伐次留给人的警示已越过国界。</a:t>
            </a:r>
          </a:p>
        </p:txBody>
      </p:sp>
      <p:sp>
        <p:nvSpPr>
          <p:cNvPr id="71683" name="Text Box 3"/>
          <p:cNvSpPr txBox="1">
            <a:spLocks noChangeArrowheads="1"/>
          </p:cNvSpPr>
          <p:nvPr/>
        </p:nvSpPr>
        <p:spPr bwMode="auto">
          <a:xfrm>
            <a:off x="228600" y="152400"/>
            <a:ext cx="8915400" cy="8239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800">
                <a:solidFill>
                  <a:srgbClr val="CC00FF"/>
                </a:solidFill>
                <a:ea typeface="隶书" panose="02010509060101010101" pitchFamily="49" charset="-122"/>
              </a:rPr>
              <a:t>正文前面为什么引用萨特的话？</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1683"/>
                                        </p:tgtEl>
                                        <p:attrNameLst>
                                          <p:attrName>style.visibility</p:attrName>
                                        </p:attrNameLst>
                                      </p:cBhvr>
                                      <p:to>
                                        <p:strVal val="visible"/>
                                      </p:to>
                                    </p:set>
                                    <p:animEffect transition="in" filter="wipe(down)">
                                      <p:cBhvr>
                                        <p:cTn id="7" dur="500"/>
                                        <p:tgtEl>
                                          <p:spTgt spid="71683"/>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71682"/>
                                        </p:tgtEl>
                                        <p:attrNameLst>
                                          <p:attrName>style.visibility</p:attrName>
                                        </p:attrNameLst>
                                      </p:cBhvr>
                                      <p:to>
                                        <p:strVal val="visible"/>
                                      </p:to>
                                    </p:set>
                                    <p:animEffect transition="in" filter="wipe(down)">
                                      <p:cBhvr>
                                        <p:cTn id="12" dur="500"/>
                                        <p:tgtEl>
                                          <p:spTgt spid="716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682" grpId="0" autoUpdateAnimBg="0"/>
      <p:bldP spid="71683" grpId="0" autoUpdateAnimBg="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9090" name="WordArt 2"/>
          <p:cNvSpPr>
            <a:spLocks noChangeArrowheads="1" noChangeShapeType="1" noTextEdit="1"/>
          </p:cNvSpPr>
          <p:nvPr/>
        </p:nvSpPr>
        <p:spPr bwMode="auto">
          <a:xfrm>
            <a:off x="685800" y="304800"/>
            <a:ext cx="2520950" cy="720725"/>
          </a:xfrm>
          <a:prstGeom prst="rect">
            <a:avLst/>
          </a:prstGeom>
          <a:extLst>
            <a:ext uri="{AF507438-7753-43E0-B8FC-AC1667EBCBE1}">
              <a14:hiddenEffects xmlns:a14="http://schemas.microsoft.com/office/drawing/2010/main">
                <a:effectLst/>
              </a14:hiddenEffects>
            </a:ext>
          </a:extLst>
        </p:spPr>
        <p:txBody>
          <a:bodyPr wrap="none" fromWordArt="1">
            <a:prstTxWarp prst="textPlain">
              <a:avLst>
                <a:gd name="adj" fmla="val 50000"/>
              </a:avLst>
            </a:prstTxWarp>
          </a:bodyPr>
          <a:lstStyle/>
          <a:p>
            <a:pPr algn="ctr"/>
            <a:r>
              <a:rPr lang="zh-CN" altLang="en-US" sz="3600" kern="10">
                <a:ln w="9525">
                  <a:solidFill>
                    <a:srgbClr val="000000"/>
                  </a:solidFill>
                  <a:miter lim="800000"/>
                  <a:headEnd/>
                  <a:tailEnd/>
                </a:ln>
                <a:solidFill>
                  <a:srgbClr val="FFFFFF"/>
                </a:solidFill>
                <a:latin typeface="宋体" panose="02010600030101010101" pitchFamily="2" charset="-122"/>
              </a:rPr>
              <a:t>重点研读</a:t>
            </a:r>
          </a:p>
        </p:txBody>
      </p:sp>
      <p:sp>
        <p:nvSpPr>
          <p:cNvPr id="89091" name="Text Box 3"/>
          <p:cNvSpPr txBox="1">
            <a:spLocks noChangeArrowheads="1"/>
          </p:cNvSpPr>
          <p:nvPr/>
        </p:nvSpPr>
        <p:spPr bwMode="auto">
          <a:xfrm>
            <a:off x="457200" y="1219200"/>
            <a:ext cx="8032750" cy="1920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eaLnBrk="0" hangingPunct="0"/>
            <a:r>
              <a:rPr lang="zh-CN" altLang="en-US" sz="4000" b="1">
                <a:solidFill>
                  <a:schemeClr val="accent2"/>
                </a:solidFill>
                <a:latin typeface="华文中宋" panose="02010600040101010101" pitchFamily="2" charset="-122"/>
                <a:ea typeface="华文中宋" panose="02010600040101010101" pitchFamily="2" charset="-122"/>
              </a:rPr>
              <a:t>关键词句：</a:t>
            </a:r>
            <a:r>
              <a:rPr lang="zh-CN" altLang="en-US" sz="4000" b="1">
                <a:solidFill>
                  <a:schemeClr val="accent2"/>
                </a:solidFill>
                <a:ea typeface="华文中宋" panose="02010600040101010101" pitchFamily="2" charset="-122"/>
              </a:rPr>
              <a:t>“</a:t>
            </a:r>
            <a:r>
              <a:rPr lang="zh-CN" altLang="en-US" sz="4000" b="1">
                <a:solidFill>
                  <a:schemeClr val="accent2"/>
                </a:solidFill>
                <a:latin typeface="华文中宋" panose="02010600040101010101" pitchFamily="2" charset="-122"/>
                <a:ea typeface="华文中宋" panose="02010600040101010101" pitchFamily="2" charset="-122"/>
              </a:rPr>
              <a:t>那就是我带走的沉重记忆，但这是个美丽的记忆</a:t>
            </a:r>
            <a:r>
              <a:rPr lang="zh-CN" altLang="en-US" sz="4000" b="1">
                <a:solidFill>
                  <a:schemeClr val="accent2"/>
                </a:solidFill>
                <a:ea typeface="华文中宋" panose="02010600040101010101" pitchFamily="2" charset="-122"/>
              </a:rPr>
              <a:t>”</a:t>
            </a:r>
            <a:r>
              <a:rPr lang="zh-CN" altLang="en-US" sz="4000" b="1">
                <a:solidFill>
                  <a:schemeClr val="accent2"/>
                </a:solidFill>
                <a:latin typeface="华文中宋" panose="02010600040101010101" pitchFamily="2" charset="-122"/>
                <a:ea typeface="华文中宋" panose="02010600040101010101" pitchFamily="2" charset="-122"/>
              </a:rPr>
              <a:t>，关键词为</a:t>
            </a:r>
            <a:r>
              <a:rPr lang="zh-CN" altLang="en-US" sz="4000" b="1">
                <a:solidFill>
                  <a:schemeClr val="accent2"/>
                </a:solidFill>
                <a:ea typeface="华文中宋" panose="02010600040101010101" pitchFamily="2" charset="-122"/>
              </a:rPr>
              <a:t>“</a:t>
            </a:r>
            <a:r>
              <a:rPr lang="zh-CN" altLang="en-US" sz="4000" b="1">
                <a:solidFill>
                  <a:schemeClr val="accent2"/>
                </a:solidFill>
                <a:latin typeface="华文中宋" panose="02010600040101010101" pitchFamily="2" charset="-122"/>
                <a:ea typeface="华文中宋" panose="02010600040101010101" pitchFamily="2" charset="-122"/>
              </a:rPr>
              <a:t>沉重</a:t>
            </a:r>
            <a:r>
              <a:rPr lang="zh-CN" altLang="en-US" sz="4000" b="1">
                <a:solidFill>
                  <a:schemeClr val="accent2"/>
                </a:solidFill>
                <a:ea typeface="华文中宋" panose="02010600040101010101" pitchFamily="2" charset="-122"/>
              </a:rPr>
              <a:t>”“</a:t>
            </a:r>
            <a:r>
              <a:rPr lang="zh-CN" altLang="en-US" sz="4000" b="1">
                <a:solidFill>
                  <a:schemeClr val="accent2"/>
                </a:solidFill>
                <a:latin typeface="华文中宋" panose="02010600040101010101" pitchFamily="2" charset="-122"/>
                <a:ea typeface="华文中宋" panose="02010600040101010101" pitchFamily="2" charset="-122"/>
              </a:rPr>
              <a:t>美丽</a:t>
            </a:r>
            <a:r>
              <a:rPr lang="zh-CN" altLang="en-US" sz="4000" b="1">
                <a:solidFill>
                  <a:schemeClr val="accent2"/>
                </a:solidFill>
                <a:ea typeface="华文中宋" panose="02010600040101010101" pitchFamily="2" charset="-122"/>
              </a:rPr>
              <a:t>”</a:t>
            </a:r>
            <a:r>
              <a:rPr lang="zh-CN" altLang="en-US" sz="4000" b="1">
                <a:solidFill>
                  <a:schemeClr val="accent2"/>
                </a:solidFill>
                <a:latin typeface="华文中宋" panose="02010600040101010101" pitchFamily="2" charset="-122"/>
                <a:ea typeface="华文中宋" panose="02010600040101010101" pitchFamily="2" charset="-122"/>
              </a:rPr>
              <a:t>。</a:t>
            </a:r>
          </a:p>
        </p:txBody>
      </p:sp>
      <p:sp>
        <p:nvSpPr>
          <p:cNvPr id="89092" name="Text Box 4"/>
          <p:cNvSpPr txBox="1">
            <a:spLocks noChangeArrowheads="1"/>
          </p:cNvSpPr>
          <p:nvPr/>
        </p:nvSpPr>
        <p:spPr bwMode="auto">
          <a:xfrm>
            <a:off x="685800" y="3581400"/>
            <a:ext cx="73914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endParaRPr lang="zh-CN" altLang="en-US"/>
          </a:p>
        </p:txBody>
      </p:sp>
      <p:sp>
        <p:nvSpPr>
          <p:cNvPr id="89093" name="Text Box 5"/>
          <p:cNvSpPr txBox="1">
            <a:spLocks noChangeArrowheads="1"/>
          </p:cNvSpPr>
          <p:nvPr/>
        </p:nvSpPr>
        <p:spPr bwMode="auto">
          <a:xfrm>
            <a:off x="685800" y="3276600"/>
            <a:ext cx="72390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b="1">
                <a:solidFill>
                  <a:srgbClr val="663300"/>
                </a:solidFill>
                <a:latin typeface="黑体" panose="02010609060101010101" pitchFamily="49" charset="-122"/>
                <a:ea typeface="黑体" panose="02010609060101010101" pitchFamily="49" charset="-122"/>
              </a:rPr>
              <a:t>沉重的记忆</a:t>
            </a:r>
            <a:r>
              <a:rPr lang="zh-CN" altLang="en-US" sz="4000" b="1">
                <a:solidFill>
                  <a:srgbClr val="663300"/>
                </a:solidFill>
                <a:ea typeface="黑体" panose="02010609060101010101" pitchFamily="49" charset="-122"/>
              </a:rPr>
              <a:t>“</a:t>
            </a:r>
            <a:r>
              <a:rPr lang="zh-CN" altLang="en-US" sz="4000" b="1">
                <a:solidFill>
                  <a:srgbClr val="663300"/>
                </a:solidFill>
                <a:latin typeface="黑体" panose="02010609060101010101" pitchFamily="49" charset="-122"/>
                <a:ea typeface="黑体" panose="02010609060101010101" pitchFamily="49" charset="-122"/>
              </a:rPr>
              <a:t>指什么?</a:t>
            </a:r>
            <a:r>
              <a:rPr lang="zh-CN" altLang="en-US" sz="4000" b="1">
                <a:solidFill>
                  <a:srgbClr val="663300"/>
                </a:solidFill>
                <a:ea typeface="黑体" panose="02010609060101010101" pitchFamily="49" charset="-122"/>
              </a:rPr>
              <a:t>“</a:t>
            </a:r>
            <a:r>
              <a:rPr lang="zh-CN" altLang="en-US" sz="4000" b="1">
                <a:solidFill>
                  <a:srgbClr val="663300"/>
                </a:solidFill>
                <a:latin typeface="黑体" panose="02010609060101010101" pitchFamily="49" charset="-122"/>
                <a:ea typeface="黑体" panose="02010609060101010101" pitchFamily="49" charset="-122"/>
              </a:rPr>
              <a:t>美丽的记忆</a:t>
            </a:r>
            <a:r>
              <a:rPr lang="zh-CN" altLang="en-US" sz="4000" b="1">
                <a:solidFill>
                  <a:srgbClr val="663300"/>
                </a:solidFill>
                <a:ea typeface="黑体" panose="02010609060101010101" pitchFamily="49" charset="-122"/>
              </a:rPr>
              <a:t>”</a:t>
            </a:r>
            <a:r>
              <a:rPr lang="zh-CN" altLang="en-US" sz="4000" b="1">
                <a:solidFill>
                  <a:srgbClr val="663300"/>
                </a:solidFill>
                <a:latin typeface="黑体" panose="02010609060101010101" pitchFamily="49" charset="-122"/>
                <a:ea typeface="黑体" panose="02010609060101010101" pitchFamily="49" charset="-122"/>
              </a:rPr>
              <a:t>又指什么。</a:t>
            </a:r>
          </a:p>
        </p:txBody>
      </p:sp>
    </p:spTree>
  </p:cSld>
  <p:clrMapOvr>
    <a:masterClrMapping/>
  </p:clrMapOvr>
  <p:transition>
    <p:split orient="vert"/>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0658" name="Text Box 2"/>
          <p:cNvSpPr txBox="1">
            <a:spLocks noChangeArrowheads="1"/>
          </p:cNvSpPr>
          <p:nvPr/>
        </p:nvSpPr>
        <p:spPr bwMode="auto">
          <a:xfrm>
            <a:off x="762000" y="2514600"/>
            <a:ext cx="7924800" cy="3140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zh-CN" altLang="en-US" sz="3600">
                <a:solidFill>
                  <a:srgbClr val="663300"/>
                </a:solidFill>
                <a:latin typeface="黑体" panose="02010609060101010101" pitchFamily="49" charset="-122"/>
                <a:ea typeface="黑体" panose="02010609060101010101" pitchFamily="49" charset="-122"/>
              </a:rPr>
              <a:t>    </a:t>
            </a:r>
            <a:r>
              <a:rPr lang="zh-CN" altLang="en-US" sz="4000" b="1">
                <a:solidFill>
                  <a:srgbClr val="663300"/>
                </a:solidFill>
                <a:ea typeface="华文中宋" panose="02010600040101010101" pitchFamily="2" charset="-122"/>
              </a:rPr>
              <a:t>“</a:t>
            </a:r>
            <a:r>
              <a:rPr lang="zh-CN" altLang="en-US" sz="4000" b="1">
                <a:solidFill>
                  <a:srgbClr val="663300"/>
                </a:solidFill>
                <a:latin typeface="华文中宋" panose="02010600040101010101" pitchFamily="2" charset="-122"/>
                <a:ea typeface="华文中宋" panose="02010600040101010101" pitchFamily="2" charset="-122"/>
              </a:rPr>
              <a:t>沉重的记忆</a:t>
            </a:r>
            <a:r>
              <a:rPr lang="zh-CN" altLang="en-US" sz="4000" b="1">
                <a:solidFill>
                  <a:srgbClr val="663300"/>
                </a:solidFill>
                <a:ea typeface="华文中宋" panose="02010600040101010101" pitchFamily="2" charset="-122"/>
              </a:rPr>
              <a:t>”</a:t>
            </a:r>
            <a:r>
              <a:rPr lang="zh-CN" altLang="en-US" sz="4000" b="1">
                <a:solidFill>
                  <a:srgbClr val="663300"/>
                </a:solidFill>
                <a:latin typeface="华文中宋" panose="02010600040101010101" pitchFamily="2" charset="-122"/>
                <a:ea typeface="华文中宋" panose="02010600040101010101" pitchFamily="2" charset="-122"/>
              </a:rPr>
              <a:t>指纳粹党在克拉库耶伐次埋葬了7000名被残杀的人。</a:t>
            </a:r>
            <a:r>
              <a:rPr lang="zh-CN" altLang="en-US" sz="4000" b="1">
                <a:solidFill>
                  <a:srgbClr val="663300"/>
                </a:solidFill>
                <a:ea typeface="华文中宋" panose="02010600040101010101" pitchFamily="2" charset="-122"/>
              </a:rPr>
              <a:t>“</a:t>
            </a:r>
            <a:r>
              <a:rPr lang="zh-CN" altLang="en-US" sz="4000" b="1">
                <a:solidFill>
                  <a:srgbClr val="663300"/>
                </a:solidFill>
                <a:latin typeface="华文中宋" panose="02010600040101010101" pitchFamily="2" charset="-122"/>
                <a:ea typeface="华文中宋" panose="02010600040101010101" pitchFamily="2" charset="-122"/>
              </a:rPr>
              <a:t>美丽的记忆</a:t>
            </a:r>
            <a:r>
              <a:rPr lang="zh-CN" altLang="en-US" sz="4000" b="1">
                <a:solidFill>
                  <a:srgbClr val="663300"/>
                </a:solidFill>
                <a:ea typeface="华文中宋" panose="02010600040101010101" pitchFamily="2" charset="-122"/>
              </a:rPr>
              <a:t>”</a:t>
            </a:r>
            <a:r>
              <a:rPr lang="zh-CN" altLang="en-US" sz="4000" b="1">
                <a:solidFill>
                  <a:srgbClr val="663300"/>
                </a:solidFill>
                <a:latin typeface="华文中宋" panose="02010600040101010101" pitchFamily="2" charset="-122"/>
                <a:ea typeface="华文中宋" panose="02010600040101010101" pitchFamily="2" charset="-122"/>
              </a:rPr>
              <a:t>指克拉库耶伐次的人民被敌人杀戮的那一刻所表现出来的整个民族的英勇。</a:t>
            </a:r>
          </a:p>
        </p:txBody>
      </p:sp>
      <p:sp>
        <p:nvSpPr>
          <p:cNvPr id="70659" name="Text Box 3"/>
          <p:cNvSpPr txBox="1">
            <a:spLocks noChangeArrowheads="1"/>
          </p:cNvSpPr>
          <p:nvPr/>
        </p:nvSpPr>
        <p:spPr bwMode="auto">
          <a:xfrm>
            <a:off x="762000" y="609600"/>
            <a:ext cx="7543800" cy="1858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zh-CN" altLang="en-US" sz="4000" b="1">
                <a:solidFill>
                  <a:srgbClr val="663300"/>
                </a:solidFill>
                <a:latin typeface="黑体" panose="02010609060101010101" pitchFamily="49" charset="-122"/>
                <a:ea typeface="黑体" panose="02010609060101010101" pitchFamily="49" charset="-122"/>
              </a:rPr>
              <a:t>沉重的记忆</a:t>
            </a:r>
            <a:r>
              <a:rPr lang="zh-CN" altLang="en-US" sz="4000" b="1">
                <a:solidFill>
                  <a:srgbClr val="663300"/>
                </a:solidFill>
                <a:ea typeface="黑体" panose="02010609060101010101" pitchFamily="49" charset="-122"/>
              </a:rPr>
              <a:t>“</a:t>
            </a:r>
            <a:r>
              <a:rPr lang="zh-CN" altLang="en-US" sz="4000" b="1">
                <a:solidFill>
                  <a:srgbClr val="663300"/>
                </a:solidFill>
                <a:latin typeface="黑体" panose="02010609060101010101" pitchFamily="49" charset="-122"/>
                <a:ea typeface="黑体" panose="02010609060101010101" pitchFamily="49" charset="-122"/>
              </a:rPr>
              <a:t>指什么?</a:t>
            </a:r>
            <a:r>
              <a:rPr lang="zh-CN" altLang="en-US" sz="4000" b="1">
                <a:solidFill>
                  <a:srgbClr val="663300"/>
                </a:solidFill>
                <a:ea typeface="黑体" panose="02010609060101010101" pitchFamily="49" charset="-122"/>
              </a:rPr>
              <a:t>“</a:t>
            </a:r>
            <a:r>
              <a:rPr lang="zh-CN" altLang="en-US" sz="4000" b="1">
                <a:solidFill>
                  <a:srgbClr val="663300"/>
                </a:solidFill>
                <a:latin typeface="黑体" panose="02010609060101010101" pitchFamily="49" charset="-122"/>
                <a:ea typeface="黑体" panose="02010609060101010101" pitchFamily="49" charset="-122"/>
              </a:rPr>
              <a:t>美丽的记忆</a:t>
            </a:r>
            <a:r>
              <a:rPr lang="zh-CN" altLang="en-US" sz="4000" b="1">
                <a:solidFill>
                  <a:srgbClr val="663300"/>
                </a:solidFill>
                <a:ea typeface="黑体" panose="02010609060101010101" pitchFamily="49" charset="-122"/>
              </a:rPr>
              <a:t>”</a:t>
            </a:r>
            <a:r>
              <a:rPr lang="zh-CN" altLang="en-US" sz="4000" b="1">
                <a:solidFill>
                  <a:srgbClr val="663300"/>
                </a:solidFill>
                <a:latin typeface="黑体" panose="02010609060101010101" pitchFamily="49" charset="-122"/>
                <a:ea typeface="黑体" panose="02010609060101010101" pitchFamily="49" charset="-122"/>
              </a:rPr>
              <a:t>又指什么。</a:t>
            </a:r>
          </a:p>
          <a:p>
            <a:pPr>
              <a:spcBef>
                <a:spcPct val="50000"/>
              </a:spcBef>
            </a:pPr>
            <a:endParaRPr lang="zh-CN" altLang="en-US"/>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0659">
                                            <p:txEl>
                                              <p:pRg st="0" end="0"/>
                                            </p:txEl>
                                          </p:spTgt>
                                        </p:tgtEl>
                                        <p:attrNameLst>
                                          <p:attrName>style.visibility</p:attrName>
                                        </p:attrNameLst>
                                      </p:cBhvr>
                                      <p:to>
                                        <p:strVal val="visible"/>
                                      </p:to>
                                    </p:set>
                                    <p:animEffect transition="in" filter="dissolve">
                                      <p:cBhvr>
                                        <p:cTn id="7" dur="500"/>
                                        <p:tgtEl>
                                          <p:spTgt spid="70659">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0658">
                                            <p:txEl>
                                              <p:pRg st="0" end="0"/>
                                            </p:txEl>
                                          </p:spTgt>
                                        </p:tgtEl>
                                        <p:attrNameLst>
                                          <p:attrName>style.visibility</p:attrName>
                                        </p:attrNameLst>
                                      </p:cBhvr>
                                      <p:to>
                                        <p:strVal val="visible"/>
                                      </p:to>
                                    </p:set>
                                    <p:animEffect transition="in" filter="dissolve">
                                      <p:cBhvr>
                                        <p:cTn id="12" dur="500"/>
                                        <p:tgtEl>
                                          <p:spTgt spid="7065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0658" grpId="0" build="p" autoUpdateAnimBg="0"/>
      <p:bldP spid="70659" grpId="0" build="p"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p:txBody>
          <a:bodyPr/>
          <a:lstStyle/>
          <a:p>
            <a:endParaRPr lang="zh-CN" altLang="en-US"/>
          </a:p>
        </p:txBody>
      </p:sp>
      <p:sp>
        <p:nvSpPr>
          <p:cNvPr id="100355" name="Rectangle 3"/>
          <p:cNvSpPr>
            <a:spLocks noGrp="1" noChangeArrowheads="1"/>
          </p:cNvSpPr>
          <p:nvPr>
            <p:ph type="body" idx="1"/>
          </p:nvPr>
        </p:nvSpPr>
        <p:spPr/>
        <p:txBody>
          <a:bodyPr/>
          <a:lstStyle/>
          <a:p>
            <a:endParaRPr lang="zh-CN" altLang="en-US" b="1"/>
          </a:p>
          <a:p>
            <a:endParaRPr lang="zh-CN" altLang="en-US"/>
          </a:p>
        </p:txBody>
      </p:sp>
      <p:pic>
        <p:nvPicPr>
          <p:cNvPr id="100356" name="Picture 4" descr="xin_350701061117656942168"/>
          <p:cNvPicPr>
            <a:picLocks noChangeAspect="1" noChangeArrowheads="1"/>
          </p:cNvPicPr>
          <p:nvPr/>
        </p:nvPicPr>
        <p:blipFill>
          <a:blip r:embed="rId2">
            <a:extLst>
              <a:ext uri="{28A0092B-C50C-407E-A947-70E740481C1C}">
                <a14:useLocalDpi xmlns:a14="http://schemas.microsoft.com/office/drawing/2010/main" val="0"/>
              </a:ext>
            </a:extLst>
          </a:blip>
          <a:srcRect b="27678"/>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100357" name="Text Box 5"/>
          <p:cNvSpPr txBox="1">
            <a:spLocks noChangeArrowheads="1"/>
          </p:cNvSpPr>
          <p:nvPr/>
        </p:nvSpPr>
        <p:spPr bwMode="auto">
          <a:xfrm>
            <a:off x="539750" y="1484313"/>
            <a:ext cx="8135938" cy="1676400"/>
          </a:xfrm>
          <a:prstGeom prst="rect">
            <a:avLst/>
          </a:prstGeom>
          <a:gradFill rotWithShape="1">
            <a:gsLst>
              <a:gs pos="0">
                <a:schemeClr val="tx1">
                  <a:alpha val="38000"/>
                </a:schemeClr>
              </a:gs>
              <a:gs pos="100000">
                <a:schemeClr val="tx1">
                  <a:gamma/>
                  <a:tint val="98431"/>
                  <a:invGamma/>
                  <a:alpha val="42999"/>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20000"/>
              </a:spcBef>
              <a:buClr>
                <a:schemeClr val="accent1"/>
              </a:buClr>
              <a:buSzPct val="65000"/>
              <a:buFont typeface="Wingdings" panose="05000000000000000000" pitchFamily="2" charset="2"/>
              <a:buNone/>
            </a:pPr>
            <a:r>
              <a:rPr lang="zh-CN" altLang="en-US" sz="4000" b="1">
                <a:latin typeface="隶书" panose="02010509060101010101" pitchFamily="49" charset="-122"/>
                <a:ea typeface="隶书" panose="02010509060101010101" pitchFamily="49" charset="-122"/>
              </a:rPr>
              <a:t>   </a:t>
            </a:r>
            <a:r>
              <a:rPr lang="zh-CN" altLang="en-US" sz="4000" b="1">
                <a:solidFill>
                  <a:srgbClr val="FFFF00"/>
                </a:solidFill>
                <a:latin typeface="隶书" panose="02010509060101010101" pitchFamily="49" charset="-122"/>
                <a:ea typeface="隶书" panose="02010509060101010101" pitchFamily="49" charset="-122"/>
              </a:rPr>
              <a:t>1、</a:t>
            </a:r>
            <a:r>
              <a:rPr lang="zh-CN" altLang="en-US" sz="3200" b="1">
                <a:solidFill>
                  <a:srgbClr val="FFFF00"/>
                </a:solidFill>
                <a:latin typeface="Arial" panose="020B0604020202020204" pitchFamily="34" charset="0"/>
                <a:ea typeface="隶书" panose="02010509060101010101" pitchFamily="49" charset="-122"/>
              </a:rPr>
              <a:t>“</a:t>
            </a:r>
            <a:r>
              <a:rPr lang="zh-CN" altLang="en-US" sz="3200" b="1">
                <a:solidFill>
                  <a:srgbClr val="FFFF00"/>
                </a:solidFill>
                <a:latin typeface="隶书" panose="02010509060101010101" pitchFamily="49" charset="-122"/>
                <a:ea typeface="隶书" panose="02010509060101010101" pitchFamily="49" charset="-122"/>
              </a:rPr>
              <a:t>凄风。苦雨。天昏。地暗。</a:t>
            </a:r>
            <a:r>
              <a:rPr lang="zh-CN" altLang="en-US" sz="3200" b="1">
                <a:solidFill>
                  <a:srgbClr val="FFFF00"/>
                </a:solidFill>
                <a:latin typeface="Arial" panose="020B0604020202020204" pitchFamily="34" charset="0"/>
                <a:ea typeface="隶书" panose="02010509060101010101" pitchFamily="49" charset="-122"/>
              </a:rPr>
              <a:t>”</a:t>
            </a:r>
            <a:r>
              <a:rPr lang="zh-CN" altLang="en-US" sz="3200" b="1">
                <a:solidFill>
                  <a:srgbClr val="FFFF00"/>
                </a:solidFill>
                <a:latin typeface="隶书" panose="02010509060101010101" pitchFamily="49" charset="-122"/>
                <a:ea typeface="隶书" panose="02010509060101010101" pitchFamily="49" charset="-122"/>
              </a:rPr>
              <a:t>一句中，连用四个句号，有何表达效果?这里仅仅是写天气吗?</a:t>
            </a:r>
            <a:endParaRPr kumimoji="0" lang="zh-CN" altLang="en-US" sz="3200">
              <a:solidFill>
                <a:srgbClr val="FFFF00"/>
              </a:solidFill>
              <a:latin typeface="隶书" panose="02010509060101010101" pitchFamily="49" charset="-122"/>
              <a:ea typeface="隶书" panose="02010509060101010101" pitchFamily="49" charset="-122"/>
            </a:endParaRPr>
          </a:p>
        </p:txBody>
      </p:sp>
      <p:sp>
        <p:nvSpPr>
          <p:cNvPr id="100358" name="Text Box 6"/>
          <p:cNvSpPr txBox="1">
            <a:spLocks noChangeArrowheads="1"/>
          </p:cNvSpPr>
          <p:nvPr/>
        </p:nvSpPr>
        <p:spPr bwMode="auto">
          <a:xfrm>
            <a:off x="539750" y="3716338"/>
            <a:ext cx="8120063" cy="2041525"/>
          </a:xfrm>
          <a:prstGeom prst="rect">
            <a:avLst/>
          </a:prstGeom>
          <a:gradFill rotWithShape="1">
            <a:gsLst>
              <a:gs pos="0">
                <a:schemeClr val="tx1">
                  <a:alpha val="42999"/>
                </a:schemeClr>
              </a:gs>
              <a:gs pos="100000">
                <a:schemeClr val="tx1">
                  <a:gamma/>
                  <a:shade val="98431"/>
                  <a:invGamma/>
                  <a:alpha val="42999"/>
                </a:schemeClr>
              </a:gs>
            </a:gsLst>
            <a:lin ang="5400000" scaled="1"/>
          </a:gra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800" b="1">
                <a:latin typeface="隶书" panose="02010509060101010101" pitchFamily="49" charset="-122"/>
                <a:ea typeface="隶书" panose="02010509060101010101" pitchFamily="49" charset="-122"/>
              </a:rPr>
              <a:t>       </a:t>
            </a:r>
            <a:r>
              <a:rPr lang="zh-CN" altLang="en-US" sz="3200" b="1">
                <a:solidFill>
                  <a:srgbClr val="FFFF00"/>
                </a:solidFill>
                <a:latin typeface="隶书" panose="02010509060101010101" pitchFamily="49" charset="-122"/>
                <a:ea typeface="隶书" panose="02010509060101010101" pitchFamily="49" charset="-122"/>
              </a:rPr>
              <a:t>连用四个短句，使每个字都最大限度的发挥出表意功能。让读者读两个字,停顿一下,想象一个画面</a:t>
            </a:r>
            <a:r>
              <a:rPr lang="zh-CN" altLang="en-US" sz="3200" b="1">
                <a:latin typeface="隶书" panose="02010509060101010101" pitchFamily="49" charset="-122"/>
                <a:ea typeface="隶书" panose="02010509060101010101" pitchFamily="49" charset="-122"/>
              </a:rPr>
              <a:t>。</a:t>
            </a:r>
            <a:r>
              <a:rPr lang="zh-CN" altLang="en-US" sz="3200" b="1">
                <a:solidFill>
                  <a:srgbClr val="FFFF00"/>
                </a:solidFill>
                <a:latin typeface="隶书" panose="02010509060101010101" pitchFamily="49" charset="-122"/>
                <a:ea typeface="隶书" panose="02010509060101010101" pitchFamily="49" charset="-122"/>
              </a:rPr>
              <a:t>这里不仅写天气，也是在渲染气氛，使人感受到无限悲哀的氛围。</a:t>
            </a:r>
          </a:p>
        </p:txBody>
      </p:sp>
      <p:sp>
        <p:nvSpPr>
          <p:cNvPr id="100359" name="WordArt 7"/>
          <p:cNvSpPr>
            <a:spLocks noChangeArrowheads="1" noChangeShapeType="1" noTextEdit="1"/>
          </p:cNvSpPr>
          <p:nvPr/>
        </p:nvSpPr>
        <p:spPr bwMode="auto">
          <a:xfrm>
            <a:off x="468313" y="260350"/>
            <a:ext cx="2232025" cy="981075"/>
          </a:xfrm>
          <a:prstGeom prst="rect">
            <a:avLst/>
          </a:prstGeom>
          <a:extLst>
            <a:ext uri="{AF507438-7753-43E0-B8FC-AC1667EBCBE1}">
              <a14:hiddenEffects xmlns:a14="http://schemas.microsoft.com/office/drawing/2010/main">
                <a:effectLst/>
              </a14:hiddenEffects>
            </a:ext>
          </a:extLst>
        </p:spPr>
        <p:txBody>
          <a:bodyPr wrap="none" fromWordArt="1">
            <a:prstTxWarp prst="textDeflate">
              <a:avLst>
                <a:gd name="adj" fmla="val 26227"/>
              </a:avLst>
            </a:prstTxWarp>
          </a:bodyPr>
          <a:lstStyle/>
          <a:p>
            <a:pPr algn="ctr"/>
            <a:r>
              <a:rPr lang="zh-CN" altLang="en-US" sz="3600" kern="10">
                <a:ln w="9525">
                  <a:solidFill>
                    <a:srgbClr val="FF6600"/>
                  </a:solidFill>
                  <a:round/>
                  <a:headEnd/>
                  <a:tailEnd/>
                </a:ln>
                <a:solidFill>
                  <a:srgbClr val="FF6600"/>
                </a:solidFill>
                <a:latin typeface="宋体" panose="02010600030101010101" pitchFamily="2" charset="-122"/>
              </a:rPr>
              <a:t>品味赏析</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0357"/>
                                        </p:tgtEl>
                                        <p:attrNameLst>
                                          <p:attrName>style.visibility</p:attrName>
                                        </p:attrNameLst>
                                      </p:cBhvr>
                                      <p:to>
                                        <p:strVal val="visible"/>
                                      </p:to>
                                    </p:set>
                                    <p:anim calcmode="lin" valueType="num">
                                      <p:cBhvr additive="base">
                                        <p:cTn id="7" dur="500" fill="hold"/>
                                        <p:tgtEl>
                                          <p:spTgt spid="100357"/>
                                        </p:tgtEl>
                                        <p:attrNameLst>
                                          <p:attrName>ppt_x</p:attrName>
                                        </p:attrNameLst>
                                      </p:cBhvr>
                                      <p:tavLst>
                                        <p:tav tm="0">
                                          <p:val>
                                            <p:strVal val="#ppt_x"/>
                                          </p:val>
                                        </p:tav>
                                        <p:tav tm="100000">
                                          <p:val>
                                            <p:strVal val="#ppt_x"/>
                                          </p:val>
                                        </p:tav>
                                      </p:tavLst>
                                    </p:anim>
                                    <p:anim calcmode="lin" valueType="num">
                                      <p:cBhvr additive="base">
                                        <p:cTn id="8" dur="500" fill="hold"/>
                                        <p:tgtEl>
                                          <p:spTgt spid="10035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0358"/>
                                        </p:tgtEl>
                                        <p:attrNameLst>
                                          <p:attrName>style.visibility</p:attrName>
                                        </p:attrNameLst>
                                      </p:cBhvr>
                                      <p:to>
                                        <p:strVal val="visible"/>
                                      </p:to>
                                    </p:set>
                                    <p:anim calcmode="lin" valueType="num">
                                      <p:cBhvr additive="base">
                                        <p:cTn id="13" dur="500" fill="hold"/>
                                        <p:tgtEl>
                                          <p:spTgt spid="100358"/>
                                        </p:tgtEl>
                                        <p:attrNameLst>
                                          <p:attrName>ppt_x</p:attrName>
                                        </p:attrNameLst>
                                      </p:cBhvr>
                                      <p:tavLst>
                                        <p:tav tm="0">
                                          <p:val>
                                            <p:strVal val="#ppt_x"/>
                                          </p:val>
                                        </p:tav>
                                        <p:tav tm="100000">
                                          <p:val>
                                            <p:strVal val="#ppt_x"/>
                                          </p:val>
                                        </p:tav>
                                      </p:tavLst>
                                    </p:anim>
                                    <p:anim calcmode="lin" valueType="num">
                                      <p:cBhvr additive="base">
                                        <p:cTn id="14" dur="500" fill="hold"/>
                                        <p:tgtEl>
                                          <p:spTgt spid="10035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357" grpId="0" animBg="1" autoUpdateAnimBg="0"/>
      <p:bldP spid="100358" grpId="0" animBg="1"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Rectangle 2"/>
          <p:cNvSpPr>
            <a:spLocks noGrp="1" noChangeArrowheads="1"/>
          </p:cNvSpPr>
          <p:nvPr>
            <p:ph type="body" idx="1"/>
          </p:nvPr>
        </p:nvSpPr>
        <p:spPr>
          <a:xfrm>
            <a:off x="0" y="836613"/>
            <a:ext cx="9144000" cy="2189162"/>
          </a:xfrm>
        </p:spPr>
        <p:txBody>
          <a:bodyPr/>
          <a:lstStyle/>
          <a:p>
            <a:pPr>
              <a:lnSpc>
                <a:spcPct val="90000"/>
              </a:lnSpc>
              <a:buFont typeface="Wingdings" panose="05000000000000000000" pitchFamily="2" charset="2"/>
              <a:buNone/>
            </a:pPr>
            <a:r>
              <a:rPr lang="zh-CN" altLang="en-US" b="1">
                <a:latin typeface="隶书" panose="02010509060101010101" pitchFamily="49" charset="-122"/>
                <a:ea typeface="隶书" panose="02010509060101010101" pitchFamily="49" charset="-122"/>
              </a:rPr>
              <a:t>    </a:t>
            </a:r>
            <a:r>
              <a:rPr lang="zh-CN" altLang="en-US" b="1">
                <a:solidFill>
                  <a:srgbClr val="0066FF"/>
                </a:solidFill>
                <a:latin typeface="隶书" panose="02010509060101010101" pitchFamily="49" charset="-122"/>
                <a:ea typeface="隶书" panose="02010509060101010101" pitchFamily="49" charset="-122"/>
              </a:rPr>
              <a:t>2、 </a:t>
            </a:r>
            <a:r>
              <a:rPr lang="zh-CN" altLang="en-US" b="1">
                <a:solidFill>
                  <a:srgbClr val="0066FF"/>
                </a:solidFill>
                <a:ea typeface="隶书" panose="02010509060101010101" pitchFamily="49" charset="-122"/>
              </a:rPr>
              <a:t>“</a:t>
            </a:r>
            <a:r>
              <a:rPr lang="zh-CN" altLang="en-US" b="1">
                <a:solidFill>
                  <a:srgbClr val="0066FF"/>
                </a:solidFill>
                <a:latin typeface="隶书" panose="02010509060101010101" pitchFamily="49" charset="-122"/>
                <a:ea typeface="隶书" panose="02010509060101010101" pitchFamily="49" charset="-122"/>
              </a:rPr>
              <a:t>他们杀孩子、老师，也杀牧师、工匠、小店老板、鞋匠</a:t>
            </a:r>
            <a:r>
              <a:rPr lang="zh-CN" altLang="en-US" b="1">
                <a:solidFill>
                  <a:srgbClr val="0066FF"/>
                </a:solidFill>
                <a:ea typeface="隶书" panose="02010509060101010101" pitchFamily="49" charset="-122"/>
              </a:rPr>
              <a:t>……</a:t>
            </a:r>
            <a:r>
              <a:rPr lang="zh-CN" altLang="en-US" b="1">
                <a:solidFill>
                  <a:srgbClr val="0066FF"/>
                </a:solidFill>
                <a:latin typeface="隶书" panose="02010509060101010101" pitchFamily="49" charset="-122"/>
                <a:ea typeface="隶书" panose="02010509060101010101" pitchFamily="49" charset="-122"/>
              </a:rPr>
              <a:t>全是纯朴勤劳的普通市民</a:t>
            </a:r>
            <a:r>
              <a:rPr lang="zh-CN" altLang="en-US" b="1">
                <a:solidFill>
                  <a:srgbClr val="0066FF"/>
                </a:solidFill>
                <a:ea typeface="隶书" panose="02010509060101010101" pitchFamily="49" charset="-122"/>
              </a:rPr>
              <a:t>”</a:t>
            </a:r>
            <a:r>
              <a:rPr lang="zh-CN" altLang="en-US" b="1">
                <a:solidFill>
                  <a:srgbClr val="0066FF"/>
                </a:solidFill>
                <a:latin typeface="隶书" panose="02010509060101010101" pitchFamily="49" charset="-122"/>
                <a:ea typeface="隶书" panose="02010509060101010101" pitchFamily="49" charset="-122"/>
              </a:rPr>
              <a:t>一句中</a:t>
            </a:r>
            <a:r>
              <a:rPr lang="zh-CN" altLang="en-US" b="1">
                <a:solidFill>
                  <a:srgbClr val="0066FF"/>
                </a:solidFill>
                <a:ea typeface="隶书" panose="02010509060101010101" pitchFamily="49" charset="-122"/>
              </a:rPr>
              <a:t>“</a:t>
            </a:r>
            <a:r>
              <a:rPr lang="zh-CN" altLang="en-US" b="1">
                <a:solidFill>
                  <a:srgbClr val="0066FF"/>
                </a:solidFill>
                <a:latin typeface="隶书" panose="02010509060101010101" pitchFamily="49" charset="-122"/>
                <a:ea typeface="隶书" panose="02010509060101010101" pitchFamily="49" charset="-122"/>
              </a:rPr>
              <a:t>全是</a:t>
            </a:r>
            <a:r>
              <a:rPr lang="zh-CN" altLang="en-US" b="1">
                <a:solidFill>
                  <a:srgbClr val="0066FF"/>
                </a:solidFill>
                <a:ea typeface="隶书" panose="02010509060101010101" pitchFamily="49" charset="-122"/>
              </a:rPr>
              <a:t>”</a:t>
            </a:r>
            <a:r>
              <a:rPr lang="zh-CN" altLang="en-US" b="1">
                <a:solidFill>
                  <a:srgbClr val="0066FF"/>
                </a:solidFill>
                <a:latin typeface="隶书" panose="02010509060101010101" pitchFamily="49" charset="-122"/>
                <a:ea typeface="隶书" panose="02010509060101010101" pitchFamily="49" charset="-122"/>
              </a:rPr>
              <a:t>包含了作者怎样的思想感情？</a:t>
            </a:r>
          </a:p>
          <a:p>
            <a:pPr>
              <a:lnSpc>
                <a:spcPct val="90000"/>
              </a:lnSpc>
              <a:buFont typeface="Wingdings" panose="05000000000000000000" pitchFamily="2" charset="2"/>
              <a:buNone/>
            </a:pPr>
            <a:r>
              <a:rPr lang="zh-CN" altLang="en-US" b="1">
                <a:solidFill>
                  <a:srgbClr val="0066FF"/>
                </a:solidFill>
                <a:latin typeface="隶书" panose="02010509060101010101" pitchFamily="49" charset="-122"/>
                <a:ea typeface="隶书" panose="02010509060101010101" pitchFamily="49" charset="-122"/>
              </a:rPr>
              <a:t>      为什么着重再现孩子们被屠杀的历史?</a:t>
            </a:r>
          </a:p>
        </p:txBody>
      </p:sp>
      <p:pic>
        <p:nvPicPr>
          <p:cNvPr id="101379" name="Picture 3" descr="it?u=1034742728,3050760392&amp;gp=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08625" y="2924175"/>
            <a:ext cx="3384550" cy="2957513"/>
          </a:xfrm>
          <a:prstGeom prst="rect">
            <a:avLst/>
          </a:prstGeom>
          <a:noFill/>
          <a:extLst>
            <a:ext uri="{909E8E84-426E-40DD-AFC4-6F175D3DCCD1}">
              <a14:hiddenFill xmlns:a14="http://schemas.microsoft.com/office/drawing/2010/main">
                <a:solidFill>
                  <a:srgbClr val="FFFFFF"/>
                </a:solidFill>
              </a14:hiddenFill>
            </a:ext>
          </a:extLst>
        </p:spPr>
      </p:pic>
      <p:sp>
        <p:nvSpPr>
          <p:cNvPr id="101380" name="Text Box 4"/>
          <p:cNvSpPr txBox="1">
            <a:spLocks noChangeArrowheads="1"/>
          </p:cNvSpPr>
          <p:nvPr/>
        </p:nvSpPr>
        <p:spPr bwMode="auto">
          <a:xfrm>
            <a:off x="539750" y="2997200"/>
            <a:ext cx="4932363" cy="265430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1800" b="1">
                <a:latin typeface="隶书" panose="02010509060101010101" pitchFamily="49" charset="-122"/>
                <a:ea typeface="隶书" panose="02010509060101010101" pitchFamily="49" charset="-122"/>
              </a:rPr>
              <a:t>      </a:t>
            </a:r>
            <a:r>
              <a:rPr lang="zh-CN" altLang="en-US" sz="2800">
                <a:latin typeface="隶书" panose="02010509060101010101" pitchFamily="49" charset="-122"/>
                <a:ea typeface="隶书" panose="02010509060101010101" pitchFamily="49" charset="-122"/>
              </a:rPr>
              <a:t>孩子们是天真无邪的，灭绝人性的纳粹分子却把屠刀举向孩子，这让我们强烈地感受到屠杀的野蛮残酷，使我们对法西斯强盗的本质有更深刻的认识。</a:t>
            </a:r>
            <a:endParaRPr kumimoji="0" lang="zh-CN" altLang="en-US" sz="2800">
              <a:latin typeface="隶书" panose="02010509060101010101" pitchFamily="49" charset="-122"/>
              <a:ea typeface="隶书" panose="020105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1380"/>
                                        </p:tgtEl>
                                        <p:attrNameLst>
                                          <p:attrName>style.visibility</p:attrName>
                                        </p:attrNameLst>
                                      </p:cBhvr>
                                      <p:to>
                                        <p:strVal val="visible"/>
                                      </p:to>
                                    </p:set>
                                    <p:animEffect transition="in" filter="box(in)">
                                      <p:cBhvr>
                                        <p:cTn id="7" dur="500"/>
                                        <p:tgtEl>
                                          <p:spTgt spid="10138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80" grpId="0" animBg="1"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Rectangle 2"/>
          <p:cNvSpPr>
            <a:spLocks noGrp="1" noChangeArrowheads="1"/>
          </p:cNvSpPr>
          <p:nvPr>
            <p:ph type="body" idx="1"/>
          </p:nvPr>
        </p:nvSpPr>
        <p:spPr>
          <a:xfrm>
            <a:off x="250825" y="765175"/>
            <a:ext cx="8640763" cy="1439863"/>
          </a:xfrm>
        </p:spPr>
        <p:txBody>
          <a:bodyPr/>
          <a:lstStyle/>
          <a:p>
            <a:pPr>
              <a:lnSpc>
                <a:spcPct val="90000"/>
              </a:lnSpc>
              <a:buFont typeface="Wingdings" panose="05000000000000000000" pitchFamily="2" charset="2"/>
              <a:buNone/>
            </a:pPr>
            <a:r>
              <a:rPr lang="zh-CN" altLang="en-US" sz="2400" b="1">
                <a:latin typeface="隶书" panose="02010509060101010101" pitchFamily="49" charset="-122"/>
                <a:ea typeface="隶书" panose="02010509060101010101" pitchFamily="49" charset="-122"/>
              </a:rPr>
              <a:t>      </a:t>
            </a:r>
            <a:r>
              <a:rPr lang="zh-CN" altLang="en-US" sz="2400" b="1">
                <a:solidFill>
                  <a:srgbClr val="0066FF"/>
                </a:solidFill>
                <a:latin typeface="隶书" panose="02010509060101010101" pitchFamily="49" charset="-122"/>
                <a:ea typeface="隶书" panose="02010509060101010101" pitchFamily="49" charset="-122"/>
              </a:rPr>
              <a:t>3、</a:t>
            </a:r>
            <a:r>
              <a:rPr lang="zh-CN" altLang="en-US" sz="3000" b="1">
                <a:solidFill>
                  <a:srgbClr val="0066FF"/>
                </a:solidFill>
                <a:latin typeface="隶书" panose="02010509060101010101" pitchFamily="49" charset="-122"/>
                <a:ea typeface="隶书" panose="02010509060101010101" pitchFamily="49" charset="-122"/>
              </a:rPr>
              <a:t>你是如何理解</a:t>
            </a:r>
            <a:r>
              <a:rPr lang="zh-CN" altLang="en-US" sz="3000" b="1">
                <a:solidFill>
                  <a:srgbClr val="0066FF"/>
                </a:solidFill>
                <a:ea typeface="隶书" panose="02010509060101010101" pitchFamily="49" charset="-122"/>
              </a:rPr>
              <a:t>“</a:t>
            </a:r>
            <a:r>
              <a:rPr lang="zh-CN" altLang="en-US" sz="3000" b="1">
                <a:solidFill>
                  <a:srgbClr val="0066FF"/>
                </a:solidFill>
                <a:latin typeface="隶书" panose="02010509060101010101" pitchFamily="49" charset="-122"/>
                <a:ea typeface="隶书" panose="02010509060101010101" pitchFamily="49" charset="-122"/>
              </a:rPr>
              <a:t>历史、现实，在雨中融合了</a:t>
            </a:r>
            <a:r>
              <a:rPr lang="zh-CN" altLang="en-US" sz="3000" b="1">
                <a:solidFill>
                  <a:srgbClr val="0066FF"/>
                </a:solidFill>
                <a:ea typeface="隶书" panose="02010509060101010101" pitchFamily="49" charset="-122"/>
              </a:rPr>
              <a:t>——</a:t>
            </a:r>
            <a:r>
              <a:rPr lang="zh-CN" altLang="en-US" sz="3000" b="1">
                <a:solidFill>
                  <a:srgbClr val="0066FF"/>
                </a:solidFill>
                <a:latin typeface="隶书" panose="02010509060101010101" pitchFamily="49" charset="-122"/>
                <a:ea typeface="隶书" panose="02010509060101010101" pitchFamily="49" charset="-122"/>
              </a:rPr>
              <a:t>融成一幅悲哀而美丽、真实而荒谬的画面。</a:t>
            </a:r>
            <a:r>
              <a:rPr lang="zh-CN" altLang="en-US" sz="3000" b="1">
                <a:solidFill>
                  <a:srgbClr val="0066FF"/>
                </a:solidFill>
                <a:ea typeface="隶书" panose="02010509060101010101" pitchFamily="49" charset="-122"/>
              </a:rPr>
              <a:t>”</a:t>
            </a:r>
            <a:r>
              <a:rPr lang="zh-CN" altLang="en-US" sz="3000" b="1">
                <a:solidFill>
                  <a:srgbClr val="0066FF"/>
                </a:solidFill>
                <a:latin typeface="隶书" panose="02010509060101010101" pitchFamily="49" charset="-122"/>
                <a:ea typeface="隶书" panose="02010509060101010101" pitchFamily="49" charset="-122"/>
              </a:rPr>
              <a:t>一句的?</a:t>
            </a:r>
            <a:endParaRPr lang="zh-CN" altLang="en-US" sz="3000">
              <a:solidFill>
                <a:srgbClr val="0066FF"/>
              </a:solidFill>
              <a:latin typeface="隶书" panose="02010509060101010101" pitchFamily="49" charset="-122"/>
              <a:ea typeface="隶书" panose="02010509060101010101" pitchFamily="49" charset="-122"/>
            </a:endParaRPr>
          </a:p>
        </p:txBody>
      </p:sp>
      <p:sp>
        <p:nvSpPr>
          <p:cNvPr id="102403" name="Text Box 3"/>
          <p:cNvSpPr txBox="1">
            <a:spLocks noChangeArrowheads="1"/>
          </p:cNvSpPr>
          <p:nvPr/>
        </p:nvSpPr>
        <p:spPr bwMode="auto">
          <a:xfrm>
            <a:off x="2987675" y="2133600"/>
            <a:ext cx="6156325" cy="4362450"/>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zh-CN" altLang="en-US" sz="2800" b="1">
                <a:latin typeface="隶书" panose="02010509060101010101" pitchFamily="49" charset="-122"/>
                <a:ea typeface="隶书" panose="02010509060101010101" pitchFamily="49" charset="-122"/>
              </a:rPr>
              <a:t>    成千上万的人来纪念当年被残杀的人，特别是两位幸存者来到这里，半个世纪前残酷的历史呈现在人们眼前，在凄风苦雨的悲哀气氛中，</a:t>
            </a:r>
            <a:r>
              <a:rPr lang="zh-CN" altLang="en-US" sz="2800" b="1">
                <a:solidFill>
                  <a:srgbClr val="FF3300"/>
                </a:solidFill>
                <a:latin typeface="隶书" panose="02010509060101010101" pitchFamily="49" charset="-122"/>
                <a:ea typeface="隶书" panose="02010509060101010101" pitchFamily="49" charset="-122"/>
              </a:rPr>
              <a:t>历史和现实融合了。</a:t>
            </a:r>
            <a:r>
              <a:rPr lang="zh-CN" altLang="en-US" sz="2800" b="1">
                <a:latin typeface="隶书" panose="02010509060101010101" pitchFamily="49" charset="-122"/>
                <a:ea typeface="隶书" panose="02010509060101010101" pitchFamily="49" charset="-122"/>
              </a:rPr>
              <a:t>残酷的历史是令人悲哀的；南斯拉夫人民没有忘记历史，成千上万的人来这里纪念死者，这又是</a:t>
            </a:r>
            <a:r>
              <a:rPr lang="zh-CN" altLang="en-US" sz="2800" b="1">
                <a:solidFill>
                  <a:srgbClr val="FF3300"/>
                </a:solidFill>
                <a:latin typeface="隶书" panose="02010509060101010101" pitchFamily="49" charset="-122"/>
                <a:ea typeface="隶书" panose="02010509060101010101" pitchFamily="49" charset="-122"/>
              </a:rPr>
              <a:t>美丽的</a:t>
            </a:r>
            <a:r>
              <a:rPr lang="zh-CN" altLang="en-US" sz="2800" b="1">
                <a:latin typeface="隶书" panose="02010509060101010101" pitchFamily="49" charset="-122"/>
                <a:ea typeface="隶书" panose="02010509060101010101" pitchFamily="49" charset="-122"/>
              </a:rPr>
              <a:t>。这一切都是</a:t>
            </a:r>
            <a:r>
              <a:rPr lang="zh-CN" altLang="en-US" sz="2800" b="1">
                <a:solidFill>
                  <a:srgbClr val="FF3300"/>
                </a:solidFill>
                <a:latin typeface="隶书" panose="02010509060101010101" pitchFamily="49" charset="-122"/>
                <a:ea typeface="隶书" panose="02010509060101010101" pitchFamily="49" charset="-122"/>
              </a:rPr>
              <a:t>真实</a:t>
            </a:r>
            <a:r>
              <a:rPr lang="zh-CN" altLang="en-US" sz="2800" b="1">
                <a:latin typeface="隶书" panose="02010509060101010101" pitchFamily="49" charset="-122"/>
                <a:ea typeface="隶书" panose="02010509060101010101" pitchFamily="49" charset="-122"/>
              </a:rPr>
              <a:t>的；47年前纳粹竟然认为种族有优劣，要消灭劣等种族，这又是何等的</a:t>
            </a:r>
            <a:r>
              <a:rPr lang="zh-CN" altLang="en-US" sz="2800" b="1">
                <a:solidFill>
                  <a:srgbClr val="FF3300"/>
                </a:solidFill>
                <a:latin typeface="隶书" panose="02010509060101010101" pitchFamily="49" charset="-122"/>
                <a:ea typeface="隶书" panose="02010509060101010101" pitchFamily="49" charset="-122"/>
              </a:rPr>
              <a:t>荒谬</a:t>
            </a:r>
            <a:r>
              <a:rPr lang="zh-CN" altLang="en-US" sz="2800" b="1">
                <a:latin typeface="隶书" panose="02010509060101010101" pitchFamily="49" charset="-122"/>
                <a:ea typeface="隶书" panose="02010509060101010101" pitchFamily="49" charset="-122"/>
              </a:rPr>
              <a:t>。</a:t>
            </a:r>
            <a:endParaRPr kumimoji="0" lang="zh-CN" altLang="en-US" sz="2800">
              <a:latin typeface="隶书" panose="02010509060101010101" pitchFamily="49" charset="-122"/>
              <a:ea typeface="隶书" panose="02010509060101010101" pitchFamily="49" charset="-122"/>
            </a:endParaRPr>
          </a:p>
        </p:txBody>
      </p:sp>
      <p:pic>
        <p:nvPicPr>
          <p:cNvPr id="102404" name="Picture 4" descr="yj0907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0825" y="2708275"/>
            <a:ext cx="2444750" cy="33845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2403"/>
                                        </p:tgtEl>
                                        <p:attrNameLst>
                                          <p:attrName>style.visibility</p:attrName>
                                        </p:attrNameLst>
                                      </p:cBhvr>
                                      <p:to>
                                        <p:strVal val="visible"/>
                                      </p:to>
                                    </p:set>
                                    <p:animEffect transition="in" filter="blinds(horizontal)">
                                      <p:cBhvr>
                                        <p:cTn id="7" dur="500"/>
                                        <p:tgtEl>
                                          <p:spTgt spid="1024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03" grpId="0" animBg="1"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3366FF"/>
            </a:gs>
            <a:gs pos="25000">
              <a:srgbClr val="01A78F"/>
            </a:gs>
            <a:gs pos="50000">
              <a:srgbClr val="FFFF00"/>
            </a:gs>
            <a:gs pos="75000">
              <a:srgbClr val="FF6633"/>
            </a:gs>
            <a:gs pos="100000">
              <a:srgbClr val="FF3399"/>
            </a:gs>
          </a:gsLst>
          <a:lin ang="18900000" scaled="1"/>
        </a:gradFill>
        <a:effectLst/>
      </p:bgPr>
    </p:bg>
    <p:spTree>
      <p:nvGrpSpPr>
        <p:cNvPr id="1" name=""/>
        <p:cNvGrpSpPr/>
        <p:nvPr/>
      </p:nvGrpSpPr>
      <p:grpSpPr>
        <a:xfrm>
          <a:off x="0" y="0"/>
          <a:ext cx="0" cy="0"/>
          <a:chOff x="0" y="0"/>
          <a:chExt cx="0" cy="0"/>
        </a:xfrm>
      </p:grpSpPr>
      <p:sp>
        <p:nvSpPr>
          <p:cNvPr id="52228" name="Text Box 4"/>
          <p:cNvSpPr txBox="1">
            <a:spLocks noChangeArrowheads="1"/>
          </p:cNvSpPr>
          <p:nvPr/>
        </p:nvSpPr>
        <p:spPr bwMode="auto">
          <a:xfrm>
            <a:off x="838200" y="228600"/>
            <a:ext cx="7620000" cy="2014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zh-CN" altLang="en-US" sz="3600" b="1">
                <a:latin typeface="隶书" panose="02010509060101010101" pitchFamily="49" charset="-122"/>
                <a:ea typeface="隶书" panose="02010509060101010101" pitchFamily="49" charset="-122"/>
              </a:rPr>
              <a:t>4.他们坐在书桌前</a:t>
            </a:r>
            <a:r>
              <a:rPr lang="zh-CN" altLang="en-US" sz="3600" b="1">
                <a:ea typeface="隶书" panose="02010509060101010101" pitchFamily="49" charset="-122"/>
              </a:rPr>
              <a:t>……</a:t>
            </a:r>
            <a:endParaRPr lang="zh-CN" altLang="en-US" sz="3600" b="1">
              <a:latin typeface="隶书" panose="02010509060101010101" pitchFamily="49" charset="-122"/>
              <a:ea typeface="隶书" panose="02010509060101010101" pitchFamily="49" charset="-122"/>
            </a:endParaRPr>
          </a:p>
          <a:p>
            <a:pPr>
              <a:spcBef>
                <a:spcPct val="50000"/>
              </a:spcBef>
            </a:pPr>
            <a:r>
              <a:rPr lang="zh-CN" altLang="en-US" sz="3600" b="1">
                <a:latin typeface="隶书" panose="02010509060101010101" pitchFamily="49" charset="-122"/>
                <a:ea typeface="隶书" panose="02010509060101010101" pitchFamily="49" charset="-122"/>
              </a:rPr>
              <a:t> (引用迪桑卡的诗句包含了作者怎样的思想感情?) </a:t>
            </a:r>
          </a:p>
        </p:txBody>
      </p:sp>
      <p:sp>
        <p:nvSpPr>
          <p:cNvPr id="52230" name="Text Box 6"/>
          <p:cNvSpPr txBox="1">
            <a:spLocks noChangeArrowheads="1"/>
          </p:cNvSpPr>
          <p:nvPr/>
        </p:nvSpPr>
        <p:spPr bwMode="auto">
          <a:xfrm>
            <a:off x="533400" y="2362200"/>
            <a:ext cx="81534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zh-CN" altLang="en-US" sz="3600">
                <a:latin typeface="黑体" panose="02010609060101010101" pitchFamily="49" charset="-122"/>
                <a:ea typeface="黑体" panose="02010609060101010101" pitchFamily="49" charset="-122"/>
              </a:rPr>
              <a:t>这些诗句歌唱孩子们</a:t>
            </a:r>
            <a:r>
              <a:rPr lang="zh-CN" altLang="en-US" sz="3600">
                <a:ea typeface="黑体" panose="02010609060101010101" pitchFamily="49" charset="-122"/>
              </a:rPr>
              <a:t>“</a:t>
            </a:r>
            <a:r>
              <a:rPr lang="zh-CN" altLang="en-US" sz="3600">
                <a:latin typeface="黑体" panose="02010609060101010101" pitchFamily="49" charset="-122"/>
                <a:ea typeface="黑体" panose="02010609060101010101" pitchFamily="49" charset="-122"/>
              </a:rPr>
              <a:t>对未来的憧憬，对生命的喜悦</a:t>
            </a:r>
            <a:r>
              <a:rPr lang="zh-CN" altLang="en-US" sz="3600">
                <a:ea typeface="黑体" panose="02010609060101010101" pitchFamily="49" charset="-122"/>
              </a:rPr>
              <a:t>”</a:t>
            </a:r>
            <a:r>
              <a:rPr lang="zh-CN" altLang="en-US" sz="3600">
                <a:latin typeface="黑体" panose="02010609060101010101" pitchFamily="49" charset="-122"/>
                <a:ea typeface="黑体" panose="02010609060101010101" pitchFamily="49" charset="-122"/>
              </a:rPr>
              <a:t>。孩子们的生命才起步，他们努力学习，向往将来</a:t>
            </a:r>
            <a:r>
              <a:rPr lang="zh-CN" altLang="en-US" sz="3600">
                <a:ea typeface="黑体" panose="02010609060101010101" pitchFamily="49" charset="-122"/>
              </a:rPr>
              <a:t>‘‘</a:t>
            </a:r>
            <a:r>
              <a:rPr lang="zh-CN" altLang="en-US" sz="3600">
                <a:latin typeface="黑体" panose="02010609060101010101" pitchFamily="49" charset="-122"/>
                <a:ea typeface="黑体" panose="02010609060101010101" pitchFamily="49" charset="-122"/>
              </a:rPr>
              <a:t>在阳光下奔跑</a:t>
            </a:r>
            <a:r>
              <a:rPr lang="zh-CN" altLang="en-US" sz="3600">
                <a:ea typeface="黑体" panose="02010609060101010101" pitchFamily="49" charset="-122"/>
              </a:rPr>
              <a:t>”</a:t>
            </a:r>
            <a:r>
              <a:rPr lang="zh-CN" altLang="en-US" sz="3600">
                <a:latin typeface="黑体" panose="02010609060101010101" pitchFamily="49" charset="-122"/>
                <a:ea typeface="黑体" panose="02010609060101010101" pitchFamily="49" charset="-122"/>
              </a:rPr>
              <a:t>，创造人生的业绩。他们在爱的阳光下成长，丝毫没有意识到近在眼前的死亡威胁。歌唱孩子们的可爱和希望，正是对纳粹强盗的控诉。</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2228"/>
                                        </p:tgtEl>
                                        <p:attrNameLst>
                                          <p:attrName>style.visibility</p:attrName>
                                        </p:attrNameLst>
                                      </p:cBhvr>
                                      <p:to>
                                        <p:strVal val="visible"/>
                                      </p:to>
                                    </p:set>
                                    <p:animEffect transition="in" filter="wipe(up)">
                                      <p:cBhvr>
                                        <p:cTn id="7" dur="500"/>
                                        <p:tgtEl>
                                          <p:spTgt spid="5222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2230"/>
                                        </p:tgtEl>
                                        <p:attrNameLst>
                                          <p:attrName>style.visibility</p:attrName>
                                        </p:attrNameLst>
                                      </p:cBhvr>
                                      <p:to>
                                        <p:strVal val="visible"/>
                                      </p:to>
                                    </p:set>
                                    <p:animEffect transition="in" filter="wipe(up)">
                                      <p:cBhvr>
                                        <p:cTn id="12" dur="500"/>
                                        <p:tgtEl>
                                          <p:spTgt spid="522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228" grpId="0" autoUpdateAnimBg="0"/>
      <p:bldP spid="52230" grpId="0" autoUpdateAnimBg="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Rectangle 2"/>
          <p:cNvSpPr>
            <a:spLocks noGrp="1" noChangeArrowheads="1"/>
          </p:cNvSpPr>
          <p:nvPr>
            <p:ph type="body" idx="1"/>
          </p:nvPr>
        </p:nvSpPr>
        <p:spPr>
          <a:xfrm>
            <a:off x="0" y="1412875"/>
            <a:ext cx="4859338" cy="2303463"/>
          </a:xfrm>
        </p:spPr>
        <p:txBody>
          <a:bodyPr/>
          <a:lstStyle/>
          <a:p>
            <a:pPr>
              <a:lnSpc>
                <a:spcPct val="90000"/>
              </a:lnSpc>
            </a:pPr>
            <a:r>
              <a:rPr lang="zh-CN" altLang="en-US" sz="3400" b="1">
                <a:solidFill>
                  <a:srgbClr val="800000"/>
                </a:solidFill>
                <a:latin typeface="隶书" panose="02010509060101010101" pitchFamily="49" charset="-122"/>
                <a:ea typeface="隶书" panose="02010509060101010101" pitchFamily="49" charset="-122"/>
              </a:rPr>
              <a:t> </a:t>
            </a:r>
            <a:r>
              <a:rPr lang="zh-CN" altLang="en-US" sz="3400" b="1">
                <a:solidFill>
                  <a:srgbClr val="0066FF"/>
                </a:solidFill>
                <a:latin typeface="隶书" panose="02010509060101010101" pitchFamily="49" charset="-122"/>
                <a:ea typeface="隶书" panose="02010509060101010101" pitchFamily="49" charset="-122"/>
              </a:rPr>
              <a:t>5、 联系上下文说说</a:t>
            </a:r>
            <a:r>
              <a:rPr lang="zh-CN" altLang="en-US" sz="3400" b="1">
                <a:solidFill>
                  <a:srgbClr val="0066FF"/>
                </a:solidFill>
                <a:ea typeface="隶书" panose="02010509060101010101" pitchFamily="49" charset="-122"/>
              </a:rPr>
              <a:t>“</a:t>
            </a:r>
            <a:r>
              <a:rPr lang="zh-CN" altLang="en-US" sz="3400" b="1">
                <a:solidFill>
                  <a:srgbClr val="0066FF"/>
                </a:solidFill>
                <a:latin typeface="隶书" panose="02010509060101010101" pitchFamily="49" charset="-122"/>
                <a:ea typeface="隶书" panose="02010509060101010101" pitchFamily="49" charset="-122"/>
              </a:rPr>
              <a:t>人，是健忘的。不记仇，很对。但是，不能忘记。</a:t>
            </a:r>
            <a:r>
              <a:rPr lang="zh-CN" altLang="en-US" sz="3400" b="1">
                <a:solidFill>
                  <a:srgbClr val="0066FF"/>
                </a:solidFill>
                <a:ea typeface="隶书" panose="02010509060101010101" pitchFamily="49" charset="-122"/>
              </a:rPr>
              <a:t>”</a:t>
            </a:r>
            <a:r>
              <a:rPr lang="zh-CN" altLang="en-US" sz="3400" b="1">
                <a:solidFill>
                  <a:srgbClr val="0066FF"/>
                </a:solidFill>
                <a:latin typeface="隶书" panose="02010509060101010101" pitchFamily="49" charset="-122"/>
                <a:ea typeface="隶书" panose="02010509060101010101" pitchFamily="49" charset="-122"/>
              </a:rPr>
              <a:t>的含义。</a:t>
            </a:r>
            <a:r>
              <a:rPr lang="zh-CN" altLang="en-US" sz="3400" b="1">
                <a:solidFill>
                  <a:srgbClr val="800000"/>
                </a:solidFill>
                <a:latin typeface="隶书" panose="02010509060101010101" pitchFamily="49" charset="-122"/>
                <a:ea typeface="隶书" panose="02010509060101010101" pitchFamily="49" charset="-122"/>
              </a:rPr>
              <a:t> </a:t>
            </a:r>
            <a:r>
              <a:rPr lang="zh-CN" altLang="en-US" sz="3400" b="1">
                <a:latin typeface="隶书" panose="02010509060101010101" pitchFamily="49" charset="-122"/>
                <a:ea typeface="隶书" panose="02010509060101010101" pitchFamily="49" charset="-122"/>
              </a:rPr>
              <a:t>        </a:t>
            </a:r>
            <a:endParaRPr lang="zh-CN" altLang="en-US" sz="3400">
              <a:latin typeface="隶书" panose="02010509060101010101" pitchFamily="49" charset="-122"/>
              <a:ea typeface="隶书" panose="02010509060101010101" pitchFamily="49" charset="-122"/>
            </a:endParaRPr>
          </a:p>
        </p:txBody>
      </p:sp>
      <p:pic>
        <p:nvPicPr>
          <p:cNvPr id="103427" name="Picture 3" descr="12jinianbei"/>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3800" y="2133600"/>
            <a:ext cx="3671888" cy="3286125"/>
          </a:xfrm>
          <a:prstGeom prst="rect">
            <a:avLst/>
          </a:prstGeom>
          <a:noFill/>
          <a:extLst>
            <a:ext uri="{909E8E84-426E-40DD-AFC4-6F175D3DCCD1}">
              <a14:hiddenFill xmlns:a14="http://schemas.microsoft.com/office/drawing/2010/main">
                <a:solidFill>
                  <a:srgbClr val="FFFFFF"/>
                </a:solidFill>
              </a14:hiddenFill>
            </a:ext>
          </a:extLst>
        </p:spPr>
      </p:pic>
      <p:sp>
        <p:nvSpPr>
          <p:cNvPr id="103428" name="Text Box 4"/>
          <p:cNvSpPr txBox="1">
            <a:spLocks noChangeArrowheads="1"/>
          </p:cNvSpPr>
          <p:nvPr/>
        </p:nvSpPr>
        <p:spPr bwMode="auto">
          <a:xfrm>
            <a:off x="323850" y="3429000"/>
            <a:ext cx="4464050" cy="22828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90000"/>
              </a:lnSpc>
              <a:spcBef>
                <a:spcPct val="20000"/>
              </a:spcBef>
              <a:buClr>
                <a:schemeClr val="accent1"/>
              </a:buClr>
              <a:buSzPct val="65000"/>
              <a:buFont typeface="Wingdings" panose="05000000000000000000" pitchFamily="2" charset="2"/>
              <a:buNone/>
            </a:pPr>
            <a:r>
              <a:rPr lang="zh-CN" altLang="en-US" sz="3200" b="1">
                <a:latin typeface="隶书" panose="02010509060101010101" pitchFamily="49" charset="-122"/>
                <a:ea typeface="隶书" panose="02010509060101010101" pitchFamily="49" charset="-122"/>
              </a:rPr>
              <a:t>    </a:t>
            </a:r>
            <a:r>
              <a:rPr lang="zh-CN" altLang="en-US" sz="3200" b="1">
                <a:solidFill>
                  <a:srgbClr val="0066FF"/>
                </a:solidFill>
                <a:latin typeface="隶书" panose="02010509060101010101" pitchFamily="49" charset="-122"/>
                <a:ea typeface="隶书" panose="02010509060101010101" pitchFamily="49" charset="-122"/>
              </a:rPr>
              <a:t>作者强调的是不能忘记历史，</a:t>
            </a:r>
            <a:r>
              <a:rPr lang="zh-CN" altLang="en-US" sz="3200" b="1">
                <a:solidFill>
                  <a:srgbClr val="FF3300"/>
                </a:solidFill>
                <a:latin typeface="隶书" panose="02010509060101010101" pitchFamily="49" charset="-122"/>
                <a:ea typeface="隶书" panose="02010509060101010101" pitchFamily="49" charset="-122"/>
              </a:rPr>
              <a:t>因为只有记住历史，吸取历史教训，</a:t>
            </a:r>
            <a:r>
              <a:rPr lang="zh-CN" altLang="en-US" sz="3200" b="1">
                <a:solidFill>
                  <a:srgbClr val="0066FF"/>
                </a:solidFill>
                <a:latin typeface="隶书" panose="02010509060101010101" pitchFamily="49" charset="-122"/>
                <a:ea typeface="隶书" panose="02010509060101010101" pitchFamily="49" charset="-122"/>
              </a:rPr>
              <a:t>才能保证世界永远不再有战争和屠杀。</a:t>
            </a:r>
            <a:endParaRPr kumimoji="0" lang="zh-CN" altLang="en-US" sz="3200">
              <a:solidFill>
                <a:srgbClr val="0066FF"/>
              </a:solidFill>
              <a:latin typeface="隶书" panose="02010509060101010101" pitchFamily="49" charset="-122"/>
              <a:ea typeface="隶书" panose="02010509060101010101"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3428"/>
                                        </p:tgtEl>
                                        <p:attrNameLst>
                                          <p:attrName>style.visibility</p:attrName>
                                        </p:attrNameLst>
                                      </p:cBhvr>
                                      <p:to>
                                        <p:strVal val="visible"/>
                                      </p:to>
                                    </p:set>
                                    <p:anim calcmode="lin" valueType="num">
                                      <p:cBhvr additive="base">
                                        <p:cTn id="7" dur="500" fill="hold"/>
                                        <p:tgtEl>
                                          <p:spTgt spid="103428"/>
                                        </p:tgtEl>
                                        <p:attrNameLst>
                                          <p:attrName>ppt_x</p:attrName>
                                        </p:attrNameLst>
                                      </p:cBhvr>
                                      <p:tavLst>
                                        <p:tav tm="0">
                                          <p:val>
                                            <p:strVal val="#ppt_x"/>
                                          </p:val>
                                        </p:tav>
                                        <p:tav tm="100000">
                                          <p:val>
                                            <p:strVal val="#ppt_x"/>
                                          </p:val>
                                        </p:tav>
                                      </p:tavLst>
                                    </p:anim>
                                    <p:anim calcmode="lin" valueType="num">
                                      <p:cBhvr additive="base">
                                        <p:cTn id="8" dur="500" fill="hold"/>
                                        <p:tgtEl>
                                          <p:spTgt spid="1034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428" grpId="0" autoUpdateAnimBg="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6018" name="Picture 2" descr="PM_009"/>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
        <p:nvSpPr>
          <p:cNvPr id="86019" name="Text Box 3"/>
          <p:cNvSpPr txBox="1">
            <a:spLocks noChangeArrowheads="1"/>
          </p:cNvSpPr>
          <p:nvPr/>
        </p:nvSpPr>
        <p:spPr bwMode="auto">
          <a:xfrm>
            <a:off x="838200" y="2087563"/>
            <a:ext cx="7153275" cy="3260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4400" b="1">
                <a:solidFill>
                  <a:srgbClr val="008000"/>
                </a:solidFill>
                <a:ea typeface="华文楷体" panose="02010600040101010101" pitchFamily="2" charset="-122"/>
              </a:rPr>
              <a:t>作者</a:t>
            </a:r>
            <a:r>
              <a:rPr lang="zh-CN" altLang="en-US" sz="4800" b="1">
                <a:solidFill>
                  <a:srgbClr val="008000"/>
                </a:solidFill>
                <a:ea typeface="华文楷体" panose="02010600040101010101" pitchFamily="2" charset="-122"/>
              </a:rPr>
              <a:t>简</a:t>
            </a:r>
            <a:r>
              <a:rPr lang="zh-CN" altLang="en-US" sz="4400" b="1">
                <a:solidFill>
                  <a:srgbClr val="008000"/>
                </a:solidFill>
                <a:ea typeface="华文楷体" panose="02010600040101010101" pitchFamily="2" charset="-122"/>
              </a:rPr>
              <a:t>介：</a:t>
            </a:r>
          </a:p>
          <a:p>
            <a:r>
              <a:rPr lang="zh-CN" altLang="en-US" sz="3200" b="1">
                <a:solidFill>
                  <a:srgbClr val="CC3300"/>
                </a:solidFill>
                <a:latin typeface="楷体_GB2312" pitchFamily="49" charset="-122"/>
                <a:ea typeface="楷体_GB2312" pitchFamily="49" charset="-122"/>
              </a:rPr>
              <a:t>聂华苓，美国华裔女作家，1921年生，</a:t>
            </a:r>
          </a:p>
          <a:p>
            <a:r>
              <a:rPr lang="zh-CN" altLang="en-US" sz="3200" b="1">
                <a:solidFill>
                  <a:srgbClr val="CC3300"/>
                </a:solidFill>
                <a:latin typeface="楷体_GB2312" pitchFamily="49" charset="-122"/>
                <a:ea typeface="楷体_GB2312" pitchFamily="49" charset="-122"/>
              </a:rPr>
              <a:t>    湖北武汉人。</a:t>
            </a:r>
          </a:p>
          <a:p>
            <a:r>
              <a:rPr lang="zh-CN" altLang="en-US" sz="3200" b="1">
                <a:solidFill>
                  <a:srgbClr val="CC3300"/>
                </a:solidFill>
                <a:latin typeface="楷体_GB2312" pitchFamily="49" charset="-122"/>
                <a:ea typeface="楷体_GB2312" pitchFamily="49" charset="-122"/>
              </a:rPr>
              <a:t>   萨特，法国哲学家、作家、</a:t>
            </a:r>
          </a:p>
          <a:p>
            <a:r>
              <a:rPr lang="zh-CN" altLang="en-US" sz="3200" b="1">
                <a:solidFill>
                  <a:srgbClr val="CC3300"/>
                </a:solidFill>
                <a:latin typeface="楷体_GB2312" pitchFamily="49" charset="-122"/>
                <a:ea typeface="楷体_GB2312" pitchFamily="49" charset="-122"/>
              </a:rPr>
              <a:t>   评论家。著有哲学著作</a:t>
            </a:r>
          </a:p>
          <a:p>
            <a:r>
              <a:rPr lang="zh-CN" altLang="en-US" sz="3200" b="1">
                <a:solidFill>
                  <a:srgbClr val="CC3300"/>
                </a:solidFill>
                <a:latin typeface="楷体_GB2312" pitchFamily="49" charset="-122"/>
                <a:ea typeface="楷体_GB2312" pitchFamily="49" charset="-122"/>
              </a:rPr>
              <a:t>    《存在与虚无》。</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6019"/>
                                        </p:tgtEl>
                                        <p:attrNameLst>
                                          <p:attrName>style.visibility</p:attrName>
                                        </p:attrNameLst>
                                      </p:cBhvr>
                                      <p:to>
                                        <p:strVal val="visible"/>
                                      </p:to>
                                    </p:set>
                                    <p:animEffect transition="in" filter="blinds(horizontal)">
                                      <p:cBhvr>
                                        <p:cTn id="7" dur="500"/>
                                        <p:tgtEl>
                                          <p:spTgt spid="86019"/>
                                        </p:tgtEl>
                                      </p:cBhvr>
                                    </p:animEffect>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6019" grpId="0" autoUpdateAnimBg="0"/>
    </p:bldLst>
  </p:timing>
</p:sld>
</file>

<file path=ppt/slides/slide20.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8C3D91"/>
            </a:gs>
            <a:gs pos="12000">
              <a:srgbClr val="7005D4"/>
            </a:gs>
            <a:gs pos="30000">
              <a:srgbClr val="181CC7"/>
            </a:gs>
            <a:gs pos="60001">
              <a:srgbClr val="0A128C"/>
            </a:gs>
            <a:gs pos="100000">
              <a:srgbClr val="000000"/>
            </a:gs>
          </a:gsLst>
          <a:lin ang="18900000" scaled="1"/>
        </a:gradFill>
        <a:effectLst/>
      </p:bgPr>
    </p:bg>
    <p:spTree>
      <p:nvGrpSpPr>
        <p:cNvPr id="1" name=""/>
        <p:cNvGrpSpPr/>
        <p:nvPr/>
      </p:nvGrpSpPr>
      <p:grpSpPr>
        <a:xfrm>
          <a:off x="0" y="0"/>
          <a:ext cx="0" cy="0"/>
          <a:chOff x="0" y="0"/>
          <a:chExt cx="0" cy="0"/>
        </a:xfrm>
      </p:grpSpPr>
      <p:sp>
        <p:nvSpPr>
          <p:cNvPr id="54277" name="Text Box 5"/>
          <p:cNvSpPr txBox="1">
            <a:spLocks noChangeArrowheads="1"/>
          </p:cNvSpPr>
          <p:nvPr/>
        </p:nvSpPr>
        <p:spPr bwMode="auto">
          <a:xfrm>
            <a:off x="304800" y="762000"/>
            <a:ext cx="8839200" cy="14652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zh-CN" altLang="en-US" sz="3600">
                <a:solidFill>
                  <a:schemeClr val="bg1"/>
                </a:solidFill>
                <a:latin typeface="隶书" panose="02010509060101010101" pitchFamily="49" charset="-122"/>
                <a:ea typeface="隶书" panose="02010509060101010101" pitchFamily="49" charset="-122"/>
              </a:rPr>
              <a:t>6．一位作家讲话之后，日本人也要讲话了。</a:t>
            </a:r>
          </a:p>
          <a:p>
            <a:pPr algn="just">
              <a:spcBef>
                <a:spcPct val="50000"/>
              </a:spcBef>
            </a:pPr>
            <a:r>
              <a:rPr lang="zh-CN" altLang="en-US" sz="3600">
                <a:solidFill>
                  <a:schemeClr val="bg1"/>
                </a:solidFill>
                <a:latin typeface="隶书" panose="02010509060101010101" pitchFamily="49" charset="-122"/>
                <a:ea typeface="隶书" panose="02010509060101010101" pitchFamily="49" charset="-122"/>
              </a:rPr>
              <a:t>(称他为</a:t>
            </a:r>
            <a:r>
              <a:rPr lang="zh-CN" altLang="en-US" sz="3600">
                <a:solidFill>
                  <a:schemeClr val="bg1"/>
                </a:solidFill>
                <a:ea typeface="隶书" panose="02010509060101010101" pitchFamily="49" charset="-122"/>
              </a:rPr>
              <a:t>“</a:t>
            </a:r>
            <a:r>
              <a:rPr lang="zh-CN" altLang="en-US" sz="3600">
                <a:solidFill>
                  <a:schemeClr val="bg1"/>
                </a:solidFill>
                <a:latin typeface="隶书" panose="02010509060101010101" pitchFamily="49" charset="-122"/>
                <a:ea typeface="隶书" panose="02010509060101010101" pitchFamily="49" charset="-122"/>
              </a:rPr>
              <a:t>日本人</a:t>
            </a:r>
            <a:r>
              <a:rPr lang="zh-CN" altLang="en-US" sz="3600">
                <a:solidFill>
                  <a:schemeClr val="bg1"/>
                </a:solidFill>
                <a:ea typeface="隶书" panose="02010509060101010101" pitchFamily="49" charset="-122"/>
              </a:rPr>
              <a:t>”</a:t>
            </a:r>
            <a:r>
              <a:rPr lang="zh-CN" altLang="en-US" sz="3600">
                <a:solidFill>
                  <a:schemeClr val="bg1"/>
                </a:solidFill>
                <a:latin typeface="隶书" panose="02010509060101010101" pitchFamily="49" charset="-122"/>
                <a:ea typeface="隶书" panose="02010509060101010101" pitchFamily="49" charset="-122"/>
              </a:rPr>
              <a:t>为什么不说</a:t>
            </a:r>
            <a:r>
              <a:rPr lang="zh-CN" altLang="en-US" sz="3600">
                <a:solidFill>
                  <a:schemeClr val="bg1"/>
                </a:solidFill>
                <a:ea typeface="隶书" panose="02010509060101010101" pitchFamily="49" charset="-122"/>
              </a:rPr>
              <a:t>“</a:t>
            </a:r>
            <a:r>
              <a:rPr lang="zh-CN" altLang="en-US" sz="3600">
                <a:solidFill>
                  <a:schemeClr val="bg1"/>
                </a:solidFill>
                <a:latin typeface="隶书" panose="02010509060101010101" pitchFamily="49" charset="-122"/>
                <a:ea typeface="隶书" panose="02010509060101010101" pitchFamily="49" charset="-122"/>
              </a:rPr>
              <a:t>作家</a:t>
            </a:r>
            <a:r>
              <a:rPr lang="zh-CN" altLang="en-US" sz="3600">
                <a:solidFill>
                  <a:schemeClr val="bg1"/>
                </a:solidFill>
                <a:ea typeface="隶书" panose="02010509060101010101" pitchFamily="49" charset="-122"/>
              </a:rPr>
              <a:t>”</a:t>
            </a:r>
            <a:r>
              <a:rPr lang="zh-CN" altLang="en-US" sz="3600">
                <a:solidFill>
                  <a:schemeClr val="bg1"/>
                </a:solidFill>
                <a:latin typeface="隶书" panose="02010509060101010101" pitchFamily="49" charset="-122"/>
                <a:ea typeface="隶书" panose="02010509060101010101" pitchFamily="49" charset="-122"/>
              </a:rPr>
              <a:t>?)</a:t>
            </a:r>
          </a:p>
        </p:txBody>
      </p:sp>
      <p:sp>
        <p:nvSpPr>
          <p:cNvPr id="54278" name="Text Box 6"/>
          <p:cNvSpPr txBox="1">
            <a:spLocks noChangeArrowheads="1"/>
          </p:cNvSpPr>
          <p:nvPr/>
        </p:nvSpPr>
        <p:spPr bwMode="auto">
          <a:xfrm>
            <a:off x="609600" y="2895600"/>
            <a:ext cx="8305800" cy="338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3600">
                <a:solidFill>
                  <a:schemeClr val="bg1"/>
                </a:solidFill>
                <a:latin typeface="黑体" panose="02010609060101010101" pitchFamily="49" charset="-122"/>
                <a:ea typeface="黑体" panose="02010609060101010101" pitchFamily="49" charset="-122"/>
              </a:rPr>
              <a:t>日本作家为日本军国主义开脱罪责，他在自私地狡辩。作家本应具有人类的良知。作者不称他为作家，说</a:t>
            </a:r>
            <a:r>
              <a:rPr lang="zh-CN" altLang="en-US" sz="3600">
                <a:solidFill>
                  <a:schemeClr val="bg1"/>
                </a:solidFill>
                <a:ea typeface="黑体" panose="02010609060101010101" pitchFamily="49" charset="-122"/>
              </a:rPr>
              <a:t>“</a:t>
            </a:r>
            <a:r>
              <a:rPr lang="zh-CN" altLang="en-US" sz="3600">
                <a:solidFill>
                  <a:schemeClr val="bg1"/>
                </a:solidFill>
                <a:latin typeface="黑体" panose="02010609060101010101" pitchFamily="49" charset="-122"/>
                <a:ea typeface="黑体" panose="02010609060101010101" pitchFamily="49" charset="-122"/>
              </a:rPr>
              <a:t>日本人</a:t>
            </a:r>
            <a:r>
              <a:rPr lang="zh-CN" altLang="en-US" sz="3600">
                <a:solidFill>
                  <a:schemeClr val="bg1"/>
                </a:solidFill>
                <a:ea typeface="黑体" panose="02010609060101010101" pitchFamily="49" charset="-122"/>
              </a:rPr>
              <a:t>”</a:t>
            </a:r>
            <a:r>
              <a:rPr lang="zh-CN" altLang="en-US" sz="3600">
                <a:solidFill>
                  <a:schemeClr val="bg1"/>
                </a:solidFill>
                <a:latin typeface="黑体" panose="02010609060101010101" pitchFamily="49" charset="-122"/>
                <a:ea typeface="黑体" panose="02010609060101010101" pitchFamily="49" charset="-122"/>
              </a:rPr>
              <a:t>，表明了作者对他的鄙弃。许多人与西德作家握手，在无言之中表明人们对日本人的反感和唾弃。</a:t>
            </a:r>
            <a:r>
              <a:rPr lang="zh-CN" altLang="en-US" sz="3200">
                <a:solidFill>
                  <a:schemeClr val="bg1"/>
                </a:solidFill>
                <a:latin typeface="黑体" panose="02010609060101010101" pitchFamily="49" charset="-122"/>
                <a:ea typeface="黑体" panose="02010609060101010101" pitchFamily="49" charset="-122"/>
              </a:rPr>
              <a:t> </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54277"/>
                                        </p:tgtEl>
                                        <p:attrNameLst>
                                          <p:attrName>style.visibility</p:attrName>
                                        </p:attrNameLst>
                                      </p:cBhvr>
                                      <p:to>
                                        <p:strVal val="visible"/>
                                      </p:to>
                                    </p:set>
                                    <p:animEffect transition="in" filter="wipe(up)">
                                      <p:cBhvr>
                                        <p:cTn id="7" dur="500"/>
                                        <p:tgtEl>
                                          <p:spTgt spid="54277"/>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4278"/>
                                        </p:tgtEl>
                                        <p:attrNameLst>
                                          <p:attrName>style.visibility</p:attrName>
                                        </p:attrNameLst>
                                      </p:cBhvr>
                                      <p:to>
                                        <p:strVal val="visible"/>
                                      </p:to>
                                    </p:set>
                                    <p:animEffect transition="in" filter="wipe(up)">
                                      <p:cBhvr>
                                        <p:cTn id="12" dur="500"/>
                                        <p:tgtEl>
                                          <p:spTgt spid="542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4277" grpId="0" autoUpdateAnimBg="0"/>
      <p:bldP spid="54278"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FF99CC"/>
            </a:gs>
            <a:gs pos="100000">
              <a:srgbClr val="FF99CC">
                <a:gamma/>
                <a:tint val="53333"/>
                <a:invGamma/>
              </a:srgbClr>
            </a:gs>
          </a:gsLst>
          <a:lin ang="5400000" scaled="1"/>
        </a:gradFill>
        <a:effectLst/>
      </p:bgPr>
    </p:bg>
    <p:spTree>
      <p:nvGrpSpPr>
        <p:cNvPr id="1" name=""/>
        <p:cNvGrpSpPr/>
        <p:nvPr/>
      </p:nvGrpSpPr>
      <p:grpSpPr>
        <a:xfrm>
          <a:off x="0" y="0"/>
          <a:ext cx="0" cy="0"/>
          <a:chOff x="0" y="0"/>
          <a:chExt cx="0" cy="0"/>
        </a:xfrm>
      </p:grpSpPr>
      <p:sp>
        <p:nvSpPr>
          <p:cNvPr id="55300" name="Text Box 4"/>
          <p:cNvSpPr txBox="1">
            <a:spLocks noChangeArrowheads="1"/>
          </p:cNvSpPr>
          <p:nvPr/>
        </p:nvSpPr>
        <p:spPr bwMode="auto">
          <a:xfrm>
            <a:off x="457200" y="0"/>
            <a:ext cx="8382000" cy="3113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zh-CN" altLang="en-US" sz="3600">
                <a:solidFill>
                  <a:srgbClr val="336600"/>
                </a:solidFill>
                <a:latin typeface="隶书" panose="02010509060101010101" pitchFamily="49" charset="-122"/>
                <a:ea typeface="隶书" panose="02010509060101010101" pitchFamily="49" charset="-122"/>
              </a:rPr>
              <a:t>7．明赫白仍然双手撑着头流泪。我和安格尔走过去和他握手。许多人走过去和他握手。</a:t>
            </a:r>
          </a:p>
          <a:p>
            <a:pPr>
              <a:spcBef>
                <a:spcPct val="50000"/>
              </a:spcBef>
            </a:pPr>
            <a:r>
              <a:rPr lang="zh-CN" altLang="en-US" sz="3600">
                <a:solidFill>
                  <a:srgbClr val="336600"/>
                </a:solidFill>
                <a:latin typeface="隶书" panose="02010509060101010101" pitchFamily="49" charset="-122"/>
                <a:ea typeface="隶书" panose="02010509060101010101" pitchFamily="49" charset="-122"/>
              </a:rPr>
              <a:t>(联系上下文，说说为什么明赫白得到众人的宽恕和尊重) </a:t>
            </a:r>
          </a:p>
        </p:txBody>
      </p:sp>
      <p:sp>
        <p:nvSpPr>
          <p:cNvPr id="55301" name="Text Box 5"/>
          <p:cNvSpPr txBox="1">
            <a:spLocks noChangeArrowheads="1"/>
          </p:cNvSpPr>
          <p:nvPr/>
        </p:nvSpPr>
        <p:spPr bwMode="auto">
          <a:xfrm>
            <a:off x="457200" y="2971800"/>
            <a:ext cx="8458200" cy="301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zh-CN" altLang="en-US" sz="3200">
                <a:solidFill>
                  <a:srgbClr val="333300"/>
                </a:solidFill>
                <a:ea typeface="黑体" panose="02010609060101010101" pitchFamily="49" charset="-122"/>
              </a:rPr>
              <a:t>明赫白反省本国的侵略罪行，认识非常深刻，情感非常真挚，态度非常诚恳。半个世纪前的罪行是纳粹强盗犯下的，明赫白是没有责任的，他却代上一代人受过，他把自己与整个民族看成一个整体，表达了整个民族的反省，所以赢得了人们的宽容和尊重。</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55300"/>
                                        </p:tgtEl>
                                        <p:attrNameLst>
                                          <p:attrName>style.visibility</p:attrName>
                                        </p:attrNameLst>
                                      </p:cBhvr>
                                      <p:to>
                                        <p:strVal val="visible"/>
                                      </p:to>
                                    </p:set>
                                    <p:animEffect transition="in" filter="wipe(right)">
                                      <p:cBhvr>
                                        <p:cTn id="7" dur="500"/>
                                        <p:tgtEl>
                                          <p:spTgt spid="55300"/>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2" fill="hold" grpId="0" nodeType="clickEffect">
                                  <p:stCondLst>
                                    <p:cond delay="0"/>
                                  </p:stCondLst>
                                  <p:childTnLst>
                                    <p:set>
                                      <p:cBhvr>
                                        <p:cTn id="11" dur="1" fill="hold">
                                          <p:stCondLst>
                                            <p:cond delay="0"/>
                                          </p:stCondLst>
                                        </p:cTn>
                                        <p:tgtEl>
                                          <p:spTgt spid="55301"/>
                                        </p:tgtEl>
                                        <p:attrNameLst>
                                          <p:attrName>style.visibility</p:attrName>
                                        </p:attrNameLst>
                                      </p:cBhvr>
                                      <p:to>
                                        <p:strVal val="visible"/>
                                      </p:to>
                                    </p:set>
                                    <p:animEffect transition="in" filter="wipe(right)">
                                      <p:cBhvr>
                                        <p:cTn id="12" dur="500"/>
                                        <p:tgtEl>
                                          <p:spTgt spid="5530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00" grpId="0" autoUpdateAnimBg="0"/>
      <p:bldP spid="55301" grpId="0"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72706" name="Picture 2" descr="BL00393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04100" y="4648200"/>
            <a:ext cx="1739900" cy="2209800"/>
          </a:xfrm>
          <a:prstGeom prst="rect">
            <a:avLst/>
          </a:prstGeom>
          <a:noFill/>
          <a:extLst>
            <a:ext uri="{909E8E84-426E-40DD-AFC4-6F175D3DCCD1}">
              <a14:hiddenFill xmlns:a14="http://schemas.microsoft.com/office/drawing/2010/main">
                <a:solidFill>
                  <a:srgbClr val="FFFFFF"/>
                </a:solidFill>
              </a14:hiddenFill>
            </a:ext>
          </a:extLst>
        </p:spPr>
      </p:pic>
      <p:sp>
        <p:nvSpPr>
          <p:cNvPr id="72707" name="Text Box 3"/>
          <p:cNvSpPr txBox="1">
            <a:spLocks noChangeArrowheads="1"/>
          </p:cNvSpPr>
          <p:nvPr/>
        </p:nvSpPr>
        <p:spPr bwMode="auto">
          <a:xfrm>
            <a:off x="762000" y="2743200"/>
            <a:ext cx="6553200" cy="3937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zh-CN" altLang="en-US" sz="3600" b="1">
                <a:ea typeface="华文中宋" panose="02010600040101010101" pitchFamily="2" charset="-122"/>
              </a:rPr>
              <a:t>不好。课文通过再现被残杀者有血有肉的生命活动，反衬法西斯的残酷。“亲爱的爸爸妈妈”突出孩子们</a:t>
            </a:r>
            <a:r>
              <a:rPr lang="zh-CN" altLang="en-US" sz="3600" b="1">
                <a:solidFill>
                  <a:srgbClr val="FF0066"/>
                </a:solidFill>
                <a:ea typeface="华文中宋" panose="02010600040101010101" pitchFamily="2" charset="-122"/>
              </a:rPr>
              <a:t>撕心裂肺</a:t>
            </a:r>
            <a:r>
              <a:rPr lang="zh-CN" altLang="en-US" sz="3600" b="1">
                <a:ea typeface="华文中宋" panose="02010600040101010101" pitchFamily="2" charset="-122"/>
              </a:rPr>
              <a:t>的最后一声呼喊，让我们想见当年那场屠杀的情景，对残杀者的凶残感受得更为深切。</a:t>
            </a:r>
          </a:p>
        </p:txBody>
      </p:sp>
      <p:sp>
        <p:nvSpPr>
          <p:cNvPr id="72708" name="Text Box 4"/>
          <p:cNvSpPr txBox="1">
            <a:spLocks noChangeArrowheads="1"/>
          </p:cNvSpPr>
          <p:nvPr/>
        </p:nvSpPr>
        <p:spPr bwMode="auto">
          <a:xfrm>
            <a:off x="1752600" y="1447800"/>
            <a:ext cx="7391400" cy="1311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4000">
                <a:solidFill>
                  <a:srgbClr val="336600"/>
                </a:solidFill>
                <a:latin typeface="隶书" panose="02010509060101010101" pitchFamily="49" charset="-122"/>
                <a:ea typeface="隶书" panose="02010509060101010101" pitchFamily="49" charset="-122"/>
              </a:rPr>
              <a:t>如把文章的标题改为</a:t>
            </a:r>
            <a:r>
              <a:rPr lang="zh-CN" altLang="en-US" sz="4000">
                <a:solidFill>
                  <a:srgbClr val="336600"/>
                </a:solidFill>
                <a:ea typeface="隶书" panose="02010509060101010101" pitchFamily="49" charset="-122"/>
              </a:rPr>
              <a:t>“</a:t>
            </a:r>
            <a:r>
              <a:rPr lang="zh-CN" altLang="en-US" sz="4000">
                <a:solidFill>
                  <a:srgbClr val="336600"/>
                </a:solidFill>
                <a:latin typeface="隶书" panose="02010509060101010101" pitchFamily="49" charset="-122"/>
                <a:ea typeface="隶书" panose="02010509060101010101" pitchFamily="49" charset="-122"/>
              </a:rPr>
              <a:t>克拉库耶伐次之行</a:t>
            </a:r>
            <a:r>
              <a:rPr lang="zh-CN" altLang="en-US" sz="4000">
                <a:solidFill>
                  <a:srgbClr val="336600"/>
                </a:solidFill>
                <a:ea typeface="隶书" panose="02010509060101010101" pitchFamily="49" charset="-122"/>
              </a:rPr>
              <a:t>”</a:t>
            </a:r>
            <a:r>
              <a:rPr lang="zh-CN" altLang="en-US" sz="4000">
                <a:solidFill>
                  <a:srgbClr val="336600"/>
                </a:solidFill>
                <a:latin typeface="隶书" panose="02010509060101010101" pitchFamily="49" charset="-122"/>
                <a:ea typeface="隶书" panose="02010509060101010101" pitchFamily="49" charset="-122"/>
              </a:rPr>
              <a:t>，好不好，为什么？</a:t>
            </a:r>
          </a:p>
        </p:txBody>
      </p:sp>
      <p:sp>
        <p:nvSpPr>
          <p:cNvPr id="72710" name="Text Box 6"/>
          <p:cNvSpPr txBox="1">
            <a:spLocks noChangeArrowheads="1"/>
          </p:cNvSpPr>
          <p:nvPr/>
        </p:nvSpPr>
        <p:spPr bwMode="auto">
          <a:xfrm>
            <a:off x="228600" y="0"/>
            <a:ext cx="5486400" cy="11890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7200" b="1">
                <a:solidFill>
                  <a:srgbClr val="336600"/>
                </a:solidFill>
                <a:ea typeface="隶书" panose="02010509060101010101" pitchFamily="49" charset="-122"/>
              </a:rPr>
              <a:t>探究思考</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72708"/>
                                        </p:tgtEl>
                                        <p:attrNameLst>
                                          <p:attrName>style.visibility</p:attrName>
                                        </p:attrNameLst>
                                      </p:cBhvr>
                                      <p:to>
                                        <p:strVal val="visible"/>
                                      </p:to>
                                    </p:set>
                                    <p:animEffect transition="in" filter="wipe(down)">
                                      <p:cBhvr>
                                        <p:cTn id="7" dur="500"/>
                                        <p:tgtEl>
                                          <p:spTgt spid="7270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72707"/>
                                        </p:tgtEl>
                                        <p:attrNameLst>
                                          <p:attrName>style.visibility</p:attrName>
                                        </p:attrNameLst>
                                      </p:cBhvr>
                                      <p:to>
                                        <p:strVal val="visible"/>
                                      </p:to>
                                    </p:set>
                                    <p:animEffect transition="in" filter="wipe(up)">
                                      <p:cBhvr>
                                        <p:cTn id="12" dur="500"/>
                                        <p:tgtEl>
                                          <p:spTgt spid="727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707" grpId="0" autoUpdateAnimBg="0"/>
      <p:bldP spid="72708" grpId="0"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FFF200"/>
            </a:gs>
            <a:gs pos="45000">
              <a:srgbClr val="FF7A00"/>
            </a:gs>
            <a:gs pos="70000">
              <a:srgbClr val="FF0300"/>
            </a:gs>
            <a:gs pos="100000">
              <a:srgbClr val="4D0808"/>
            </a:gs>
          </a:gsLst>
          <a:lin ang="18900000" scaled="1"/>
        </a:gradFill>
        <a:effectLst/>
      </p:bgPr>
    </p:bg>
    <p:spTree>
      <p:nvGrpSpPr>
        <p:cNvPr id="1" name=""/>
        <p:cNvGrpSpPr/>
        <p:nvPr/>
      </p:nvGrpSpPr>
      <p:grpSpPr>
        <a:xfrm>
          <a:off x="0" y="0"/>
          <a:ext cx="0" cy="0"/>
          <a:chOff x="0" y="0"/>
          <a:chExt cx="0" cy="0"/>
        </a:xfrm>
      </p:grpSpPr>
      <p:sp>
        <p:nvSpPr>
          <p:cNvPr id="51206" name="Text Box 6"/>
          <p:cNvSpPr txBox="1">
            <a:spLocks noChangeArrowheads="1"/>
          </p:cNvSpPr>
          <p:nvPr/>
        </p:nvSpPr>
        <p:spPr bwMode="auto">
          <a:xfrm>
            <a:off x="685800" y="533400"/>
            <a:ext cx="7772400" cy="51165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zh-CN" altLang="en-US" sz="4400">
                <a:solidFill>
                  <a:srgbClr val="000000"/>
                </a:solidFill>
                <a:latin typeface="华文行楷" panose="02010800040101010101" pitchFamily="2" charset="-122"/>
                <a:ea typeface="华文行楷" panose="02010800040101010101" pitchFamily="2" charset="-122"/>
              </a:rPr>
              <a:t>课堂小结：</a:t>
            </a:r>
          </a:p>
          <a:p>
            <a:pPr algn="just">
              <a:spcBef>
                <a:spcPct val="50000"/>
              </a:spcBef>
            </a:pPr>
            <a:r>
              <a:rPr lang="zh-CN" altLang="en-US" sz="4400">
                <a:solidFill>
                  <a:srgbClr val="000000"/>
                </a:solidFill>
                <a:latin typeface="华文行楷" panose="02010800040101010101" pitchFamily="2" charset="-122"/>
                <a:ea typeface="华文行楷" panose="02010800040101010101" pitchFamily="2" charset="-122"/>
              </a:rPr>
              <a:t>        这确实是一个沉重而美丽的记忆。我们崇敬塞尔维亚人的英勇，认同他们的历史观，让我们用良知、用正义和着作家的心声一同呼吁：永远不要再有战争和屠杀了!</a:t>
            </a:r>
          </a:p>
        </p:txBody>
      </p:sp>
      <p:pic>
        <p:nvPicPr>
          <p:cNvPr id="51208" name="Picture 8" descr="PE02622_"/>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96000" y="5029200"/>
            <a:ext cx="1898650" cy="153987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nodeType="clickEffect">
                                  <p:stCondLst>
                                    <p:cond delay="0"/>
                                  </p:stCondLst>
                                  <p:childTnLst>
                                    <p:set>
                                      <p:cBhvr>
                                        <p:cTn id="6" dur="1" fill="hold">
                                          <p:stCondLst>
                                            <p:cond delay="0"/>
                                          </p:stCondLst>
                                        </p:cTn>
                                        <p:tgtEl>
                                          <p:spTgt spid="51208"/>
                                        </p:tgtEl>
                                        <p:attrNameLst>
                                          <p:attrName>style.visibility</p:attrName>
                                        </p:attrNameLst>
                                      </p:cBhvr>
                                      <p:to>
                                        <p:strVal val="visible"/>
                                      </p:to>
                                    </p:set>
                                    <p:animEffect transition="in" filter="wipe(up)">
                                      <p:cBhvr>
                                        <p:cTn id="7" dur="500"/>
                                        <p:tgtEl>
                                          <p:spTgt spid="51208"/>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22" presetClass="entr" presetSubtype="1" fill="hold" grpId="0" nodeType="clickEffect">
                                  <p:stCondLst>
                                    <p:cond delay="0"/>
                                  </p:stCondLst>
                                  <p:childTnLst>
                                    <p:set>
                                      <p:cBhvr>
                                        <p:cTn id="11" dur="1" fill="hold">
                                          <p:stCondLst>
                                            <p:cond delay="0"/>
                                          </p:stCondLst>
                                        </p:cTn>
                                        <p:tgtEl>
                                          <p:spTgt spid="51206"/>
                                        </p:tgtEl>
                                        <p:attrNameLst>
                                          <p:attrName>style.visibility</p:attrName>
                                        </p:attrNameLst>
                                      </p:cBhvr>
                                      <p:to>
                                        <p:strVal val="visible"/>
                                      </p:to>
                                    </p:set>
                                    <p:animEffect transition="in" filter="wipe(up)">
                                      <p:cBhvr>
                                        <p:cTn id="12" dur="500"/>
                                        <p:tgtEl>
                                          <p:spTgt spid="5120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06" grpId="0"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Rectangle 2"/>
          <p:cNvSpPr>
            <a:spLocks noGrp="1" noChangeArrowheads="1"/>
          </p:cNvSpPr>
          <p:nvPr>
            <p:ph type="title"/>
          </p:nvPr>
        </p:nvSpPr>
        <p:spPr/>
        <p:txBody>
          <a:bodyPr/>
          <a:lstStyle/>
          <a:p>
            <a:r>
              <a:rPr lang="zh-CN" altLang="en-US" sz="4400"/>
              <a:t>扩展练习</a:t>
            </a:r>
          </a:p>
        </p:txBody>
      </p:sp>
      <p:sp>
        <p:nvSpPr>
          <p:cNvPr id="91139" name="Rectangle 3"/>
          <p:cNvSpPr>
            <a:spLocks noGrp="1" noChangeArrowheads="1"/>
          </p:cNvSpPr>
          <p:nvPr>
            <p:ph type="body" idx="1"/>
          </p:nvPr>
        </p:nvSpPr>
        <p:spPr/>
        <p:txBody>
          <a:bodyPr/>
          <a:lstStyle/>
          <a:p>
            <a:pPr>
              <a:lnSpc>
                <a:spcPct val="90000"/>
              </a:lnSpc>
            </a:pPr>
            <a:r>
              <a:rPr lang="zh-CN" altLang="en-US" sz="3600">
                <a:ea typeface="华文行楷" panose="02010800040101010101" pitchFamily="2" charset="-122"/>
              </a:rPr>
              <a:t>假如你是一颗小小的石头，曾目睹了百年来祖国的历史，曾亲眼看到日本帝国主义侵华的罪行。而今，旭日东升，华夏大地重新绽放出最灿烂的花朵，面对这一切，你一定会有很多感慨。请你对当代的中学生说几句话。注意语言流畅，恰当的运用词句表达自己的感受。</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611188" y="188913"/>
            <a:ext cx="7488237" cy="4319587"/>
          </a:xfrm>
        </p:spPr>
        <p:txBody>
          <a:bodyPr/>
          <a:lstStyle/>
          <a:p>
            <a:r>
              <a:rPr lang="zh-CN" altLang="en-US" b="1"/>
              <a:t/>
            </a:r>
            <a:br>
              <a:rPr lang="zh-CN" altLang="en-US" b="1"/>
            </a:br>
            <a:r>
              <a:rPr lang="zh-CN" altLang="en-US" b="1">
                <a:solidFill>
                  <a:schemeClr val="tx1"/>
                </a:solidFill>
              </a:rPr>
              <a:t>课外了解：</a:t>
            </a:r>
            <a:br>
              <a:rPr lang="zh-CN" altLang="en-US" b="1">
                <a:solidFill>
                  <a:schemeClr val="tx1"/>
                </a:solidFill>
              </a:rPr>
            </a:br>
            <a:r>
              <a:rPr lang="zh-CN" altLang="en-US" b="1">
                <a:solidFill>
                  <a:schemeClr val="tx1"/>
                </a:solidFill>
              </a:rPr>
              <a:t/>
            </a:r>
            <a:br>
              <a:rPr lang="zh-CN" altLang="en-US" b="1">
                <a:solidFill>
                  <a:schemeClr val="tx1"/>
                </a:solidFill>
              </a:rPr>
            </a:br>
            <a:r>
              <a:rPr lang="zh-CN" altLang="en-US" b="1">
                <a:solidFill>
                  <a:schemeClr val="tx1"/>
                </a:solidFill>
              </a:rPr>
              <a:t/>
            </a:r>
            <a:br>
              <a:rPr lang="zh-CN" altLang="en-US" b="1">
                <a:solidFill>
                  <a:schemeClr val="tx1"/>
                </a:solidFill>
              </a:rPr>
            </a:br>
            <a:r>
              <a:rPr lang="zh-CN" altLang="en-US" b="1">
                <a:solidFill>
                  <a:schemeClr val="tx1"/>
                </a:solidFill>
              </a:rPr>
              <a:t>             关于南京大屠杀</a:t>
            </a: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Rectangle 2"/>
          <p:cNvSpPr>
            <a:spLocks noGrp="1" noChangeArrowheads="1"/>
          </p:cNvSpPr>
          <p:nvPr>
            <p:ph type="title"/>
          </p:nvPr>
        </p:nvSpPr>
        <p:spPr>
          <a:xfrm>
            <a:off x="468313" y="1125538"/>
            <a:ext cx="8302625" cy="4751387"/>
          </a:xfrm>
        </p:spPr>
        <p:txBody>
          <a:bodyPr/>
          <a:lstStyle/>
          <a:p>
            <a:r>
              <a:rPr lang="zh-CN" altLang="en-US" sz="2800" b="1"/>
              <a:t>      </a:t>
            </a:r>
            <a:r>
              <a:rPr lang="zh-CN" altLang="en-US" sz="2800" b="1">
                <a:solidFill>
                  <a:srgbClr val="0066FF"/>
                </a:solidFill>
              </a:rPr>
              <a:t>1937年12月，日本侵略军侵占南京。进城之后，对无辜居民和放下武器的中国士兵进行了长达六个多星期的血腥大屠杀。</a:t>
            </a:r>
            <a:br>
              <a:rPr lang="zh-CN" altLang="en-US" sz="2800" b="1">
                <a:solidFill>
                  <a:srgbClr val="0066FF"/>
                </a:solidFill>
              </a:rPr>
            </a:br>
            <a:r>
              <a:rPr lang="zh-CN" altLang="en-US" sz="2800" b="1">
                <a:solidFill>
                  <a:srgbClr val="0066FF"/>
                </a:solidFill>
              </a:rPr>
              <a:t> </a:t>
            </a:r>
            <a:br>
              <a:rPr lang="zh-CN" altLang="en-US" sz="2800" b="1">
                <a:solidFill>
                  <a:srgbClr val="0066FF"/>
                </a:solidFill>
              </a:rPr>
            </a:br>
            <a:r>
              <a:rPr lang="zh-CN" altLang="en-US" sz="2800" b="1">
                <a:solidFill>
                  <a:srgbClr val="0066FF"/>
                </a:solidFill>
              </a:rPr>
              <a:t>    日军在疯狂杀戮的同时，还大肆奸淫妇女，进行大规模的抢劫、焚烧和破坏。据不完全的统计，集体屠杀中国军民19万余人，零散杀害居民仅收埋的尸体就达15万多具，被屠杀总数达30万人以上。</a:t>
            </a:r>
            <a:r>
              <a:rPr lang="zh-CN" altLang="en-US" sz="3600" b="1"/>
              <a:t>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395288" y="1125538"/>
            <a:ext cx="8229600" cy="4321175"/>
          </a:xfrm>
        </p:spPr>
        <p:txBody>
          <a:bodyPr/>
          <a:lstStyle/>
          <a:p>
            <a:r>
              <a:rPr lang="zh-CN" altLang="en-US" sz="2800" b="1"/>
              <a:t>     </a:t>
            </a:r>
            <a:r>
              <a:rPr lang="zh-CN" altLang="en-US" sz="2800" b="1">
                <a:solidFill>
                  <a:srgbClr val="0066FF"/>
                </a:solidFill>
              </a:rPr>
              <a:t>然而，在日本却有人否定历史事实。日本拓植大学讲师田中正明便是其中的一个。此人于1984年6月出版一本名为《“南京大屠杀”之虚构》的书，想把南京大屠杀从历史上一笔勾销。</a:t>
            </a:r>
            <a:br>
              <a:rPr lang="zh-CN" altLang="en-US" sz="2800" b="1">
                <a:solidFill>
                  <a:srgbClr val="0066FF"/>
                </a:solidFill>
              </a:rPr>
            </a:br>
            <a:r>
              <a:rPr lang="zh-CN" altLang="en-US" sz="2800" b="1">
                <a:solidFill>
                  <a:srgbClr val="0066FF"/>
                </a:solidFill>
              </a:rPr>
              <a:t/>
            </a:r>
            <a:br>
              <a:rPr lang="zh-CN" altLang="en-US" sz="2800" b="1">
                <a:solidFill>
                  <a:srgbClr val="0066FF"/>
                </a:solidFill>
              </a:rPr>
            </a:br>
            <a:r>
              <a:rPr lang="zh-CN" altLang="en-US" sz="2800" b="1">
                <a:solidFill>
                  <a:srgbClr val="0066FF"/>
                </a:solidFill>
              </a:rPr>
              <a:t>    墨写的谎言，掩盖不住血写的事实。证明南京大屠杀的人证、物证俱在，南京大屠杀是历史事实。</a:t>
            </a:r>
            <a:r>
              <a:rPr lang="zh-CN" altLang="en-US" sz="3600" b="1"/>
              <a:t> </a:t>
            </a: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2" name="Rectangle 2"/>
          <p:cNvSpPr>
            <a:spLocks noGrp="1" noChangeArrowheads="1"/>
          </p:cNvSpPr>
          <p:nvPr>
            <p:ph type="title" sz="quarter"/>
          </p:nvPr>
        </p:nvSpPr>
        <p:spPr>
          <a:xfrm>
            <a:off x="323850" y="188913"/>
            <a:ext cx="8229600" cy="1143000"/>
          </a:xfrm>
        </p:spPr>
        <p:txBody>
          <a:bodyPr/>
          <a:lstStyle/>
          <a:p>
            <a:r>
              <a:rPr lang="zh-CN" altLang="en-US" sz="3200" b="1">
                <a:solidFill>
                  <a:schemeClr val="tx1"/>
                </a:solidFill>
              </a:rPr>
              <a:t>南京大屠杀纪念馆</a:t>
            </a:r>
          </a:p>
        </p:txBody>
      </p:sp>
      <p:pic>
        <p:nvPicPr>
          <p:cNvPr id="112643" name="Picture 3" descr="南京大屠杀纪念馆"/>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323850" y="1484313"/>
            <a:ext cx="6264275" cy="39608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2644" name="Picture 4" descr="南京大屠杀纪念馆9"/>
          <p:cNvPicPr>
            <a:picLocks noGrp="1" noChangeAspect="1" noChangeArrowheads="1"/>
          </p:cNvPicPr>
          <p:nvPr>
            <p:ph sz="quarter" idx="4"/>
          </p:nvPr>
        </p:nvPicPr>
        <p:blipFill>
          <a:blip r:embed="rId3">
            <a:extLst>
              <a:ext uri="{28A0092B-C50C-407E-A947-70E740481C1C}">
                <a14:useLocalDpi xmlns:a14="http://schemas.microsoft.com/office/drawing/2010/main" val="0"/>
              </a:ext>
            </a:extLst>
          </a:blip>
          <a:srcRect/>
          <a:stretch>
            <a:fillRect/>
          </a:stretch>
        </p:blipFill>
        <p:spPr>
          <a:xfrm>
            <a:off x="6084888" y="2636838"/>
            <a:ext cx="2808287" cy="38877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12643"/>
                                        </p:tgtEl>
                                        <p:attrNameLst>
                                          <p:attrName>style.visibility</p:attrName>
                                        </p:attrNameLst>
                                      </p:cBhvr>
                                      <p:to>
                                        <p:strVal val="visible"/>
                                      </p:to>
                                    </p:set>
                                    <p:anim calcmode="lin" valueType="num">
                                      <p:cBhvr additive="base">
                                        <p:cTn id="7" dur="500" fill="hold"/>
                                        <p:tgtEl>
                                          <p:spTgt spid="112643"/>
                                        </p:tgtEl>
                                        <p:attrNameLst>
                                          <p:attrName>ppt_x</p:attrName>
                                        </p:attrNameLst>
                                      </p:cBhvr>
                                      <p:tavLst>
                                        <p:tav tm="0">
                                          <p:val>
                                            <p:strVal val="#ppt_x"/>
                                          </p:val>
                                        </p:tav>
                                        <p:tav tm="100000">
                                          <p:val>
                                            <p:strVal val="#ppt_x"/>
                                          </p:val>
                                        </p:tav>
                                      </p:tavLst>
                                    </p:anim>
                                    <p:anim calcmode="lin" valueType="num">
                                      <p:cBhvr additive="base">
                                        <p:cTn id="8" dur="500" fill="hold"/>
                                        <p:tgtEl>
                                          <p:spTgt spid="11264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2" fill="hold" nodeType="clickEffect">
                                  <p:stCondLst>
                                    <p:cond delay="0"/>
                                  </p:stCondLst>
                                  <p:childTnLst>
                                    <p:set>
                                      <p:cBhvr>
                                        <p:cTn id="12" dur="1" fill="hold">
                                          <p:stCondLst>
                                            <p:cond delay="0"/>
                                          </p:stCondLst>
                                        </p:cTn>
                                        <p:tgtEl>
                                          <p:spTgt spid="112644"/>
                                        </p:tgtEl>
                                        <p:attrNameLst>
                                          <p:attrName>style.visibility</p:attrName>
                                        </p:attrNameLst>
                                      </p:cBhvr>
                                      <p:to>
                                        <p:strVal val="visible"/>
                                      </p:to>
                                    </p:set>
                                    <p:anim calcmode="lin" valueType="num">
                                      <p:cBhvr additive="base">
                                        <p:cTn id="13" dur="500" fill="hold"/>
                                        <p:tgtEl>
                                          <p:spTgt spid="112644"/>
                                        </p:tgtEl>
                                        <p:attrNameLst>
                                          <p:attrName>ppt_x</p:attrName>
                                        </p:attrNameLst>
                                      </p:cBhvr>
                                      <p:tavLst>
                                        <p:tav tm="0">
                                          <p:val>
                                            <p:strVal val="1+#ppt_w/2"/>
                                          </p:val>
                                        </p:tav>
                                        <p:tav tm="100000">
                                          <p:val>
                                            <p:strVal val="#ppt_x"/>
                                          </p:val>
                                        </p:tav>
                                      </p:tavLst>
                                    </p:anim>
                                    <p:anim calcmode="lin" valueType="num">
                                      <p:cBhvr additive="base">
                                        <p:cTn id="14" dur="500" fill="hold"/>
                                        <p:tgtEl>
                                          <p:spTgt spid="11264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13666" name="Picture 2" descr="南京大屠杀纪念馆5"/>
          <p:cNvPicPr>
            <a:picLocks noGrp="1" noChangeAspect="1" noChangeArrowheads="1"/>
          </p:cNvPicPr>
          <p:nvPr>
            <p:ph sz="quarter" idx="2"/>
          </p:nvPr>
        </p:nvPicPr>
        <p:blipFill>
          <a:blip r:embed="rId2">
            <a:extLst>
              <a:ext uri="{28A0092B-C50C-407E-A947-70E740481C1C}">
                <a14:useLocalDpi xmlns:a14="http://schemas.microsoft.com/office/drawing/2010/main" val="0"/>
              </a:ext>
            </a:extLst>
          </a:blip>
          <a:srcRect/>
          <a:stretch>
            <a:fillRect/>
          </a:stretch>
        </p:blipFill>
        <p:spPr>
          <a:xfrm>
            <a:off x="4500563" y="260350"/>
            <a:ext cx="4032250" cy="31686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3667" name="Text Box 3"/>
          <p:cNvSpPr txBox="1">
            <a:spLocks noChangeArrowheads="1"/>
          </p:cNvSpPr>
          <p:nvPr/>
        </p:nvSpPr>
        <p:spPr bwMode="auto">
          <a:xfrm>
            <a:off x="539750" y="476250"/>
            <a:ext cx="3232150"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kumimoji="0" lang="zh-CN" altLang="en-US" sz="4000" b="1">
                <a:latin typeface="Arial" panose="020B0604020202020204" pitchFamily="34" charset="0"/>
              </a:rPr>
              <a:t>受苦难的人民</a:t>
            </a:r>
          </a:p>
        </p:txBody>
      </p:sp>
      <p:pic>
        <p:nvPicPr>
          <p:cNvPr id="113668" name="Picture 4" descr="南京大屠杀纪念馆8"/>
          <p:cNvPicPr>
            <a:picLocks noGrp="1" noChangeAspect="1" noChangeArrowheads="1"/>
          </p:cNvPicPr>
          <p:nvPr>
            <p:ph sz="quarter" idx="3"/>
          </p:nvPr>
        </p:nvPicPr>
        <p:blipFill>
          <a:blip r:embed="rId3">
            <a:extLst>
              <a:ext uri="{28A0092B-C50C-407E-A947-70E740481C1C}">
                <a14:useLocalDpi xmlns:a14="http://schemas.microsoft.com/office/drawing/2010/main" val="0"/>
              </a:ext>
            </a:extLst>
          </a:blip>
          <a:srcRect/>
          <a:stretch>
            <a:fillRect/>
          </a:stretch>
        </p:blipFill>
        <p:spPr>
          <a:xfrm>
            <a:off x="6143625" y="3224213"/>
            <a:ext cx="2325688" cy="31813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3669" name="Picture 5" descr="南京大屠杀纪念馆2"/>
          <p:cNvPicPr>
            <a:picLocks noGrp="1" noChangeAspect="1" noChangeArrowheads="1"/>
          </p:cNvPicPr>
          <p:nvPr>
            <p:ph sz="half" idx="1"/>
          </p:nvPr>
        </p:nvPicPr>
        <p:blipFill>
          <a:blip r:embed="rId4">
            <a:extLst>
              <a:ext uri="{28A0092B-C50C-407E-A947-70E740481C1C}">
                <a14:useLocalDpi xmlns:a14="http://schemas.microsoft.com/office/drawing/2010/main" val="0"/>
              </a:ext>
            </a:extLst>
          </a:blip>
          <a:srcRect/>
          <a:stretch>
            <a:fillRect/>
          </a:stretch>
        </p:blipFill>
        <p:spPr>
          <a:xfrm>
            <a:off x="250825" y="1989138"/>
            <a:ext cx="4608513" cy="44656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113666"/>
                                        </p:tgtEl>
                                        <p:attrNameLst>
                                          <p:attrName>style.visibility</p:attrName>
                                        </p:attrNameLst>
                                      </p:cBhvr>
                                      <p:to>
                                        <p:strVal val="visible"/>
                                      </p:to>
                                    </p:set>
                                    <p:anim calcmode="lin" valueType="num">
                                      <p:cBhvr additive="base">
                                        <p:cTn id="7" dur="500" fill="hold"/>
                                        <p:tgtEl>
                                          <p:spTgt spid="113666"/>
                                        </p:tgtEl>
                                        <p:attrNameLst>
                                          <p:attrName>ppt_x</p:attrName>
                                        </p:attrNameLst>
                                      </p:cBhvr>
                                      <p:tavLst>
                                        <p:tav tm="0">
                                          <p:val>
                                            <p:strVal val="1+#ppt_w/2"/>
                                          </p:val>
                                        </p:tav>
                                        <p:tav tm="100000">
                                          <p:val>
                                            <p:strVal val="#ppt_x"/>
                                          </p:val>
                                        </p:tav>
                                      </p:tavLst>
                                    </p:anim>
                                    <p:anim calcmode="lin" valueType="num">
                                      <p:cBhvr additive="base">
                                        <p:cTn id="8" dur="500" fill="hold"/>
                                        <p:tgtEl>
                                          <p:spTgt spid="113666"/>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13669"/>
                                        </p:tgtEl>
                                        <p:attrNameLst>
                                          <p:attrName>style.visibility</p:attrName>
                                        </p:attrNameLst>
                                      </p:cBhvr>
                                      <p:to>
                                        <p:strVal val="visible"/>
                                      </p:to>
                                    </p:set>
                                    <p:anim calcmode="lin" valueType="num">
                                      <p:cBhvr additive="base">
                                        <p:cTn id="13" dur="500" fill="hold"/>
                                        <p:tgtEl>
                                          <p:spTgt spid="113669"/>
                                        </p:tgtEl>
                                        <p:attrNameLst>
                                          <p:attrName>ppt_x</p:attrName>
                                        </p:attrNameLst>
                                      </p:cBhvr>
                                      <p:tavLst>
                                        <p:tav tm="0">
                                          <p:val>
                                            <p:strVal val="0-#ppt_w/2"/>
                                          </p:val>
                                        </p:tav>
                                        <p:tav tm="100000">
                                          <p:val>
                                            <p:strVal val="#ppt_x"/>
                                          </p:val>
                                        </p:tav>
                                      </p:tavLst>
                                    </p:anim>
                                    <p:anim calcmode="lin" valueType="num">
                                      <p:cBhvr additive="base">
                                        <p:cTn id="14" dur="500" fill="hold"/>
                                        <p:tgtEl>
                                          <p:spTgt spid="113669"/>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13668"/>
                                        </p:tgtEl>
                                        <p:attrNameLst>
                                          <p:attrName>style.visibility</p:attrName>
                                        </p:attrNameLst>
                                      </p:cBhvr>
                                      <p:to>
                                        <p:strVal val="visible"/>
                                      </p:to>
                                    </p:set>
                                    <p:anim calcmode="lin" valueType="num">
                                      <p:cBhvr additive="base">
                                        <p:cTn id="19" dur="500" fill="hold"/>
                                        <p:tgtEl>
                                          <p:spTgt spid="113668"/>
                                        </p:tgtEl>
                                        <p:attrNameLst>
                                          <p:attrName>ppt_x</p:attrName>
                                        </p:attrNameLst>
                                      </p:cBhvr>
                                      <p:tavLst>
                                        <p:tav tm="0">
                                          <p:val>
                                            <p:strVal val="#ppt_x"/>
                                          </p:val>
                                        </p:tav>
                                        <p:tav tm="100000">
                                          <p:val>
                                            <p:strVal val="#ppt_x"/>
                                          </p:val>
                                        </p:tav>
                                      </p:tavLst>
                                    </p:anim>
                                    <p:anim calcmode="lin" valueType="num">
                                      <p:cBhvr additive="base">
                                        <p:cTn id="20" dur="500" fill="hold"/>
                                        <p:tgtEl>
                                          <p:spTgt spid="11366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showMasterPhAnim="0">
  <p:cSld>
    <p:bg>
      <p:bgPr>
        <a:gradFill rotWithShape="0">
          <a:gsLst>
            <a:gs pos="0">
              <a:srgbClr val="000000"/>
            </a:gs>
            <a:gs pos="20000">
              <a:srgbClr val="000040"/>
            </a:gs>
            <a:gs pos="50000">
              <a:srgbClr val="400040"/>
            </a:gs>
            <a:gs pos="75000">
              <a:srgbClr val="8F0040"/>
            </a:gs>
            <a:gs pos="89999">
              <a:srgbClr val="F27300"/>
            </a:gs>
            <a:gs pos="100000">
              <a:srgbClr val="FFBF00"/>
            </a:gs>
          </a:gsLst>
          <a:lin ang="18900000" scaled="1"/>
        </a:gradFill>
        <a:effectLst/>
      </p:bgPr>
    </p:bg>
    <p:spTree>
      <p:nvGrpSpPr>
        <p:cNvPr id="1" name=""/>
        <p:cNvGrpSpPr/>
        <p:nvPr/>
      </p:nvGrpSpPr>
      <p:grpSpPr>
        <a:xfrm>
          <a:off x="0" y="0"/>
          <a:ext cx="0" cy="0"/>
          <a:chOff x="0" y="0"/>
          <a:chExt cx="0" cy="0"/>
        </a:xfrm>
      </p:grpSpPr>
      <p:sp>
        <p:nvSpPr>
          <p:cNvPr id="39939" name="Rectangle 3"/>
          <p:cNvSpPr>
            <a:spLocks noGrp="1" noChangeArrowheads="1"/>
          </p:cNvSpPr>
          <p:nvPr>
            <p:ph type="body" idx="1"/>
          </p:nvPr>
        </p:nvSpPr>
        <p:spPr>
          <a:xfrm>
            <a:off x="0" y="333375"/>
            <a:ext cx="8964613" cy="6524625"/>
          </a:xfrm>
        </p:spPr>
        <p:txBody>
          <a:bodyPr/>
          <a:lstStyle/>
          <a:p>
            <a:pPr algn="just">
              <a:buFont typeface="Wingdings" panose="05000000000000000000" pitchFamily="2" charset="2"/>
              <a:buNone/>
            </a:pPr>
            <a:r>
              <a:rPr lang="zh-CN" altLang="en-US">
                <a:cs typeface="Times New Roman" panose="02020603050405020304" pitchFamily="18" charset="0"/>
              </a:rPr>
              <a:t>        </a:t>
            </a:r>
            <a:r>
              <a:rPr lang="zh-CN" altLang="en-US" sz="3600">
                <a:solidFill>
                  <a:srgbClr val="CCFFFF"/>
                </a:solidFill>
                <a:latin typeface="隶书" panose="02010509060101010101" pitchFamily="49" charset="-122"/>
                <a:ea typeface="隶书" panose="02010509060101010101" pitchFamily="49" charset="-122"/>
              </a:rPr>
              <a:t>1988年10月21日，作者在南斯拉夫克拉库耶伐次参加悼念活动。47年前，纳粹在这座小城大肆屠杀，一天之间，杀死了7000多人，其中包括300多个孩子。47年来，南斯拉夫人民没有忘记这段沉重的历史，从1945年起，每年10月21日，成千上万的人从四面八方来到这里，举行悼念活动。作者在当年纳粹大屠杀的地点，感受到历史的残酷与沉痛，感受到人民的悲哀和愿望，写下了这篇文章。</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2" fill="hold" grpId="0" nodeType="clickEffect">
                                  <p:stCondLst>
                                    <p:cond delay="0"/>
                                  </p:stCondLst>
                                  <p:childTnLst>
                                    <p:set>
                                      <p:cBhvr>
                                        <p:cTn id="6" dur="1" fill="hold">
                                          <p:stCondLst>
                                            <p:cond delay="0"/>
                                          </p:stCondLst>
                                        </p:cTn>
                                        <p:tgtEl>
                                          <p:spTgt spid="39939">
                                            <p:txEl>
                                              <p:pRg st="0" end="0"/>
                                            </p:txEl>
                                          </p:spTgt>
                                        </p:tgtEl>
                                        <p:attrNameLst>
                                          <p:attrName>style.visibility</p:attrName>
                                        </p:attrNameLst>
                                      </p:cBhvr>
                                      <p:to>
                                        <p:strVal val="visible"/>
                                      </p:to>
                                    </p:set>
                                    <p:animEffect transition="in" filter="wipe(right)">
                                      <p:cBhvr>
                                        <p:cTn id="7" dur="500"/>
                                        <p:tgtEl>
                                          <p:spTgt spid="3993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9" grpId="0" build="p" autoUpdateAnimBg="0"/>
    </p:bldLst>
  </p:timing>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p:txBody>
          <a:bodyPr/>
          <a:lstStyle/>
          <a:p>
            <a:endParaRPr lang="zh-CN" altLang="en-US"/>
          </a:p>
        </p:txBody>
      </p:sp>
      <p:pic>
        <p:nvPicPr>
          <p:cNvPr id="114691" name="Picture 3" descr="南京大屠杀纪念馆6"/>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1619250" y="2708275"/>
            <a:ext cx="7199313" cy="374491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4692" name="Picture 4" descr="南京大屠杀纪念馆a"/>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250825" y="260350"/>
            <a:ext cx="7273925" cy="23050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114693" name="Text Box 5"/>
          <p:cNvSpPr txBox="1">
            <a:spLocks noChangeArrowheads="1"/>
          </p:cNvSpPr>
          <p:nvPr/>
        </p:nvSpPr>
        <p:spPr bwMode="auto">
          <a:xfrm>
            <a:off x="381000" y="3810000"/>
            <a:ext cx="915988" cy="14620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eaVert" wrap="none">
            <a:spAutoFit/>
          </a:bodyPr>
          <a:lstStyle/>
          <a:p>
            <a:r>
              <a:rPr kumimoji="0" lang="zh-CN" altLang="en-US" sz="4800" b="1">
                <a:latin typeface="Arial" panose="020B0604020202020204" pitchFamily="34" charset="0"/>
              </a:rPr>
              <a:t>馆 内</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8" fill="hold" nodeType="clickEffect">
                                  <p:stCondLst>
                                    <p:cond delay="0"/>
                                  </p:stCondLst>
                                  <p:childTnLst>
                                    <p:set>
                                      <p:cBhvr>
                                        <p:cTn id="6" dur="1" fill="hold">
                                          <p:stCondLst>
                                            <p:cond delay="0"/>
                                          </p:stCondLst>
                                        </p:cTn>
                                        <p:tgtEl>
                                          <p:spTgt spid="114692"/>
                                        </p:tgtEl>
                                        <p:attrNameLst>
                                          <p:attrName>style.visibility</p:attrName>
                                        </p:attrNameLst>
                                      </p:cBhvr>
                                      <p:to>
                                        <p:strVal val="visible"/>
                                      </p:to>
                                    </p:set>
                                    <p:anim calcmode="lin" valueType="num">
                                      <p:cBhvr additive="base">
                                        <p:cTn id="7" dur="500" fill="hold"/>
                                        <p:tgtEl>
                                          <p:spTgt spid="114692"/>
                                        </p:tgtEl>
                                        <p:attrNameLst>
                                          <p:attrName>ppt_x</p:attrName>
                                        </p:attrNameLst>
                                      </p:cBhvr>
                                      <p:tavLst>
                                        <p:tav tm="0">
                                          <p:val>
                                            <p:strVal val="0-#ppt_w/2"/>
                                          </p:val>
                                        </p:tav>
                                        <p:tav tm="100000">
                                          <p:val>
                                            <p:strVal val="#ppt_x"/>
                                          </p:val>
                                        </p:tav>
                                      </p:tavLst>
                                    </p:anim>
                                    <p:anim calcmode="lin" valueType="num">
                                      <p:cBhvr additive="base">
                                        <p:cTn id="8" dur="500" fill="hold"/>
                                        <p:tgtEl>
                                          <p:spTgt spid="114692"/>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14691"/>
                                        </p:tgtEl>
                                        <p:attrNameLst>
                                          <p:attrName>style.visibility</p:attrName>
                                        </p:attrNameLst>
                                      </p:cBhvr>
                                      <p:to>
                                        <p:strVal val="visible"/>
                                      </p:to>
                                    </p:set>
                                    <p:anim calcmode="lin" valueType="num">
                                      <p:cBhvr additive="base">
                                        <p:cTn id="13" dur="500" fill="hold"/>
                                        <p:tgtEl>
                                          <p:spTgt spid="114691"/>
                                        </p:tgtEl>
                                        <p:attrNameLst>
                                          <p:attrName>ppt_x</p:attrName>
                                        </p:attrNameLst>
                                      </p:cBhvr>
                                      <p:tavLst>
                                        <p:tav tm="0">
                                          <p:val>
                                            <p:strVal val="#ppt_x"/>
                                          </p:val>
                                        </p:tav>
                                        <p:tav tm="100000">
                                          <p:val>
                                            <p:strVal val="#ppt_x"/>
                                          </p:val>
                                        </p:tav>
                                      </p:tavLst>
                                    </p:anim>
                                    <p:anim calcmode="lin" valueType="num">
                                      <p:cBhvr additive="base">
                                        <p:cTn id="14" dur="500" fill="hold"/>
                                        <p:tgtEl>
                                          <p:spTgt spid="11469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5714" name="Rectangle 2"/>
          <p:cNvSpPr>
            <a:spLocks noGrp="1" noChangeArrowheads="1"/>
          </p:cNvSpPr>
          <p:nvPr>
            <p:ph type="title"/>
          </p:nvPr>
        </p:nvSpPr>
        <p:spPr>
          <a:xfrm>
            <a:off x="179388" y="188913"/>
            <a:ext cx="8229600" cy="1143000"/>
          </a:xfrm>
        </p:spPr>
        <p:txBody>
          <a:bodyPr/>
          <a:lstStyle/>
          <a:p>
            <a:r>
              <a:rPr lang="zh-CN" altLang="en-US" sz="3200">
                <a:solidFill>
                  <a:schemeClr val="tx1"/>
                </a:solidFill>
              </a:rPr>
              <a:t>南京大屠杀纪念活动</a:t>
            </a:r>
          </a:p>
        </p:txBody>
      </p:sp>
      <p:pic>
        <p:nvPicPr>
          <p:cNvPr id="115715" name="Picture 3" descr="纪念南京大屠杀合唱"/>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a:stretch>
            <a:fillRect/>
          </a:stretch>
        </p:blipFill>
        <p:spPr>
          <a:xfrm>
            <a:off x="3708400" y="1268413"/>
            <a:ext cx="4967288" cy="282098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5716" name="Picture 4" descr="南京大屠杀烛光纪念活动"/>
          <p:cNvPicPr>
            <a:picLocks noGrp="1" noChangeAspect="1" noChangeArrowheads="1"/>
          </p:cNvPicPr>
          <p:nvPr>
            <p:ph sz="quarter" idx="2"/>
          </p:nvPr>
        </p:nvPicPr>
        <p:blipFill>
          <a:blip r:embed="rId3">
            <a:extLst>
              <a:ext uri="{28A0092B-C50C-407E-A947-70E740481C1C}">
                <a14:useLocalDpi xmlns:a14="http://schemas.microsoft.com/office/drawing/2010/main" val="0"/>
              </a:ext>
            </a:extLst>
          </a:blip>
          <a:srcRect/>
          <a:stretch>
            <a:fillRect/>
          </a:stretch>
        </p:blipFill>
        <p:spPr>
          <a:xfrm>
            <a:off x="900113" y="2060575"/>
            <a:ext cx="3313112" cy="44640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15717" name="Picture 5" descr="纪念南京大屠杀"/>
          <p:cNvPicPr>
            <a:picLocks noGrp="1" noChangeAspect="1" noChangeArrowheads="1"/>
          </p:cNvPicPr>
          <p:nvPr>
            <p:ph sz="quarter" idx="3"/>
          </p:nvPr>
        </p:nvPicPr>
        <p:blipFill>
          <a:blip r:embed="rId4">
            <a:extLst>
              <a:ext uri="{28A0092B-C50C-407E-A947-70E740481C1C}">
                <a14:useLocalDpi xmlns:a14="http://schemas.microsoft.com/office/drawing/2010/main" val="0"/>
              </a:ext>
            </a:extLst>
          </a:blip>
          <a:srcRect/>
          <a:stretch>
            <a:fillRect/>
          </a:stretch>
        </p:blipFill>
        <p:spPr>
          <a:xfrm>
            <a:off x="5292725" y="4437063"/>
            <a:ext cx="3382963" cy="18716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2" fill="hold" nodeType="clickEffect">
                                  <p:stCondLst>
                                    <p:cond delay="0"/>
                                  </p:stCondLst>
                                  <p:childTnLst>
                                    <p:set>
                                      <p:cBhvr>
                                        <p:cTn id="6" dur="1" fill="hold">
                                          <p:stCondLst>
                                            <p:cond delay="0"/>
                                          </p:stCondLst>
                                        </p:cTn>
                                        <p:tgtEl>
                                          <p:spTgt spid="115715"/>
                                        </p:tgtEl>
                                        <p:attrNameLst>
                                          <p:attrName>style.visibility</p:attrName>
                                        </p:attrNameLst>
                                      </p:cBhvr>
                                      <p:to>
                                        <p:strVal val="visible"/>
                                      </p:to>
                                    </p:set>
                                    <p:anim calcmode="lin" valueType="num">
                                      <p:cBhvr additive="base">
                                        <p:cTn id="7" dur="500" fill="hold"/>
                                        <p:tgtEl>
                                          <p:spTgt spid="115715"/>
                                        </p:tgtEl>
                                        <p:attrNameLst>
                                          <p:attrName>ppt_x</p:attrName>
                                        </p:attrNameLst>
                                      </p:cBhvr>
                                      <p:tavLst>
                                        <p:tav tm="0">
                                          <p:val>
                                            <p:strVal val="1+#ppt_w/2"/>
                                          </p:val>
                                        </p:tav>
                                        <p:tav tm="100000">
                                          <p:val>
                                            <p:strVal val="#ppt_x"/>
                                          </p:val>
                                        </p:tav>
                                      </p:tavLst>
                                    </p:anim>
                                    <p:anim calcmode="lin" valueType="num">
                                      <p:cBhvr additive="base">
                                        <p:cTn id="8" dur="500" fill="hold"/>
                                        <p:tgtEl>
                                          <p:spTgt spid="115715"/>
                                        </p:tgtEl>
                                        <p:attrNameLst>
                                          <p:attrName>ppt_y</p:attrName>
                                        </p:attrNameLst>
                                      </p:cBhvr>
                                      <p:tavLst>
                                        <p:tav tm="0">
                                          <p:val>
                                            <p:strVal val="#ppt_y"/>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8" fill="hold" nodeType="clickEffect">
                                  <p:stCondLst>
                                    <p:cond delay="0"/>
                                  </p:stCondLst>
                                  <p:childTnLst>
                                    <p:set>
                                      <p:cBhvr>
                                        <p:cTn id="12" dur="1" fill="hold">
                                          <p:stCondLst>
                                            <p:cond delay="0"/>
                                          </p:stCondLst>
                                        </p:cTn>
                                        <p:tgtEl>
                                          <p:spTgt spid="115716"/>
                                        </p:tgtEl>
                                        <p:attrNameLst>
                                          <p:attrName>style.visibility</p:attrName>
                                        </p:attrNameLst>
                                      </p:cBhvr>
                                      <p:to>
                                        <p:strVal val="visible"/>
                                      </p:to>
                                    </p:set>
                                    <p:anim calcmode="lin" valueType="num">
                                      <p:cBhvr additive="base">
                                        <p:cTn id="13" dur="500" fill="hold"/>
                                        <p:tgtEl>
                                          <p:spTgt spid="115716"/>
                                        </p:tgtEl>
                                        <p:attrNameLst>
                                          <p:attrName>ppt_x</p:attrName>
                                        </p:attrNameLst>
                                      </p:cBhvr>
                                      <p:tavLst>
                                        <p:tav tm="0">
                                          <p:val>
                                            <p:strVal val="0-#ppt_w/2"/>
                                          </p:val>
                                        </p:tav>
                                        <p:tav tm="100000">
                                          <p:val>
                                            <p:strVal val="#ppt_x"/>
                                          </p:val>
                                        </p:tav>
                                      </p:tavLst>
                                    </p:anim>
                                    <p:anim calcmode="lin" valueType="num">
                                      <p:cBhvr additive="base">
                                        <p:cTn id="14" dur="500" fill="hold"/>
                                        <p:tgtEl>
                                          <p:spTgt spid="115716"/>
                                        </p:tgtEl>
                                        <p:attrNameLst>
                                          <p:attrName>ppt_y</p:attrName>
                                        </p:attrNameLst>
                                      </p:cBhvr>
                                      <p:tavLst>
                                        <p:tav tm="0">
                                          <p:val>
                                            <p:strVal val="#ppt_y"/>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115717"/>
                                        </p:tgtEl>
                                        <p:attrNameLst>
                                          <p:attrName>style.visibility</p:attrName>
                                        </p:attrNameLst>
                                      </p:cBhvr>
                                      <p:to>
                                        <p:strVal val="visible"/>
                                      </p:to>
                                    </p:set>
                                    <p:anim calcmode="lin" valueType="num">
                                      <p:cBhvr additive="base">
                                        <p:cTn id="19" dur="500" fill="hold"/>
                                        <p:tgtEl>
                                          <p:spTgt spid="115717"/>
                                        </p:tgtEl>
                                        <p:attrNameLst>
                                          <p:attrName>ppt_x</p:attrName>
                                        </p:attrNameLst>
                                      </p:cBhvr>
                                      <p:tavLst>
                                        <p:tav tm="0">
                                          <p:val>
                                            <p:strVal val="#ppt_x"/>
                                          </p:val>
                                        </p:tav>
                                        <p:tav tm="100000">
                                          <p:val>
                                            <p:strVal val="#ppt_x"/>
                                          </p:val>
                                        </p:tav>
                                      </p:tavLst>
                                    </p:anim>
                                    <p:anim calcmode="lin" valueType="num">
                                      <p:cBhvr additive="base">
                                        <p:cTn id="20" dur="500" fill="hold"/>
                                        <p:tgtEl>
                                          <p:spTgt spid="1157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2"/>
          <p:cNvSpPr>
            <a:spLocks noGrp="1" noChangeArrowheads="1"/>
          </p:cNvSpPr>
          <p:nvPr>
            <p:ph type="title"/>
          </p:nvPr>
        </p:nvSpPr>
        <p:spPr>
          <a:xfrm>
            <a:off x="395288" y="2060575"/>
            <a:ext cx="8497887" cy="1727200"/>
          </a:xfrm>
        </p:spPr>
        <p:txBody>
          <a:bodyPr/>
          <a:lstStyle/>
          <a:p>
            <a:r>
              <a:rPr lang="zh-CN" altLang="en-US" sz="3600" b="1">
                <a:solidFill>
                  <a:srgbClr val="0000FF"/>
                </a:solidFill>
              </a:rPr>
              <a:t>       人，是健忘的。不记仇，很对。</a:t>
            </a:r>
            <a:r>
              <a:rPr lang="zh-CN" altLang="en-US" sz="6600" b="1">
                <a:solidFill>
                  <a:srgbClr val="FF3300"/>
                </a:solidFill>
              </a:rPr>
              <a:t>但是，不能忘记！</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pic>
        <p:nvPicPr>
          <p:cNvPr id="87042" name="Picture 2" descr="RX_021"/>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7670800" y="457200"/>
            <a:ext cx="1244600" cy="1828800"/>
          </a:xfrm>
          <a:prstGeom prst="rect">
            <a:avLst/>
          </a:prstGeom>
          <a:noFill/>
          <a:extLst>
            <a:ext uri="{909E8E84-426E-40DD-AFC4-6F175D3DCCD1}">
              <a14:hiddenFill xmlns:a14="http://schemas.microsoft.com/office/drawing/2010/main">
                <a:solidFill>
                  <a:srgbClr val="FFFFFF"/>
                </a:solidFill>
              </a14:hiddenFill>
            </a:ext>
          </a:extLst>
        </p:spPr>
      </p:pic>
      <p:sp>
        <p:nvSpPr>
          <p:cNvPr id="87043" name="Text Box 3"/>
          <p:cNvSpPr txBox="1">
            <a:spLocks noChangeArrowheads="1"/>
          </p:cNvSpPr>
          <p:nvPr/>
        </p:nvSpPr>
        <p:spPr bwMode="auto">
          <a:xfrm>
            <a:off x="2438400" y="4800600"/>
            <a:ext cx="47561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600">
                <a:solidFill>
                  <a:srgbClr val="58002C"/>
                </a:solidFill>
                <a:effectLst>
                  <a:outerShdw blurRad="38100" dist="38100" dir="2700000" algn="tl">
                    <a:srgbClr val="C0C0C0"/>
                  </a:outerShdw>
                </a:effectLst>
              </a:rPr>
              <a:t>恍 惚       </a:t>
            </a:r>
            <a:r>
              <a:rPr lang="zh-CN" altLang="en-US" sz="3600">
                <a:solidFill>
                  <a:srgbClr val="58002C"/>
                </a:solidFill>
                <a:effectLst>
                  <a:outerShdw blurRad="38100" dist="38100" dir="2700000" algn="tl">
                    <a:srgbClr val="C0C0C0"/>
                  </a:outerShdw>
                </a:effectLst>
                <a:latin typeface="文鼎新艺体简" pitchFamily="49" charset="-122"/>
                <a:ea typeface="文鼎新艺体简" pitchFamily="49" charset="-122"/>
              </a:rPr>
              <a:t>杀戮   蜿 蜒</a:t>
            </a:r>
          </a:p>
        </p:txBody>
      </p:sp>
      <p:sp>
        <p:nvSpPr>
          <p:cNvPr id="87044" name="Text Box 4"/>
          <p:cNvSpPr txBox="1">
            <a:spLocks noChangeArrowheads="1"/>
          </p:cNvSpPr>
          <p:nvPr/>
        </p:nvSpPr>
        <p:spPr bwMode="auto">
          <a:xfrm>
            <a:off x="2438400" y="3429000"/>
            <a:ext cx="64325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600">
                <a:solidFill>
                  <a:srgbClr val="58002C"/>
                </a:solidFill>
                <a:effectLst>
                  <a:outerShdw blurRad="38100" dist="38100" dir="2700000" algn="tl">
                    <a:srgbClr val="C0C0C0"/>
                  </a:outerShdw>
                </a:effectLst>
                <a:latin typeface="Arial Black" panose="020B0A04020102020204" pitchFamily="34" charset="0"/>
                <a:ea typeface="文鼎新艺体简" pitchFamily="49" charset="-122"/>
              </a:rPr>
              <a:t>肃穆      荒 谬    健忘    憧  憬</a:t>
            </a:r>
            <a:endParaRPr lang="zh-CN" altLang="en-US" sz="3600">
              <a:solidFill>
                <a:srgbClr val="58002C"/>
              </a:solidFill>
              <a:effectLst>
                <a:outerShdw blurRad="38100" dist="38100" dir="2700000" algn="tl">
                  <a:srgbClr val="C0C0C0"/>
                </a:outerShdw>
              </a:effectLst>
              <a:latin typeface="文鼎新艺体简" pitchFamily="49" charset="-122"/>
              <a:ea typeface="文鼎新艺体简" pitchFamily="49" charset="-122"/>
            </a:endParaRPr>
          </a:p>
        </p:txBody>
      </p:sp>
      <p:pic>
        <p:nvPicPr>
          <p:cNvPr id="87045" name="Picture 5" descr="WW_036"/>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flipH="1">
            <a:off x="7467600" y="5791200"/>
            <a:ext cx="914400" cy="477838"/>
          </a:xfrm>
          <a:prstGeom prst="rect">
            <a:avLst/>
          </a:prstGeom>
          <a:noFill/>
          <a:extLst>
            <a:ext uri="{909E8E84-426E-40DD-AFC4-6F175D3DCCD1}">
              <a14:hiddenFill xmlns:a14="http://schemas.microsoft.com/office/drawing/2010/main">
                <a:solidFill>
                  <a:srgbClr val="FFFFFF"/>
                </a:solidFill>
              </a14:hiddenFill>
            </a:ext>
          </a:extLst>
        </p:spPr>
      </p:pic>
      <p:sp>
        <p:nvSpPr>
          <p:cNvPr id="87046" name="WordArt 6"/>
          <p:cNvSpPr>
            <a:spLocks noChangeArrowheads="1" noChangeShapeType="1" noTextEdit="1"/>
          </p:cNvSpPr>
          <p:nvPr/>
        </p:nvSpPr>
        <p:spPr bwMode="auto">
          <a:xfrm>
            <a:off x="1042988" y="908050"/>
            <a:ext cx="3744912" cy="746125"/>
          </a:xfrm>
          <a:prstGeom prst="rect">
            <a:avLst/>
          </a:prstGeom>
          <a:extLst>
            <a:ext uri="{91240B29-F687-4F45-9708-019B960494DF}">
              <a14:hiddenLine xmlns:a14="http://schemas.microsoft.com/office/drawing/2010/main" w="9525">
                <a:solidFill>
                  <a:srgbClr val="000000"/>
                </a:solidFill>
                <a:miter lim="800000"/>
                <a:headEnd/>
                <a:tailEnd/>
              </a14:hiddenLine>
            </a:ext>
          </a:extLst>
        </p:spPr>
        <p:txBody>
          <a:bodyPr wrap="none" fromWordArt="1">
            <a:prstTxWarp prst="textPlain">
              <a:avLst>
                <a:gd name="adj" fmla="val 50000"/>
              </a:avLst>
            </a:prstTxWarp>
          </a:bodyPr>
          <a:lstStyle/>
          <a:p>
            <a:pPr algn="ctr"/>
            <a:r>
              <a:rPr lang="zh-CN" altLang="en-US" sz="3600" kern="10">
                <a:solidFill>
                  <a:srgbClr val="336699"/>
                </a:solidFill>
                <a:effectLst>
                  <a:outerShdw dist="45791" dir="2021404" algn="ctr" rotWithShape="0">
                    <a:srgbClr val="B2B2B2">
                      <a:alpha val="80000"/>
                    </a:srgbClr>
                  </a:outerShdw>
                </a:effectLst>
                <a:latin typeface="宋体" panose="02010600030101010101" pitchFamily="2" charset="-122"/>
              </a:rPr>
              <a:t>检查预习</a:t>
            </a:r>
          </a:p>
        </p:txBody>
      </p:sp>
      <p:grpSp>
        <p:nvGrpSpPr>
          <p:cNvPr id="87047" name="Group 7"/>
          <p:cNvGrpSpPr>
            <a:grpSpLocks/>
          </p:cNvGrpSpPr>
          <p:nvPr/>
        </p:nvGrpSpPr>
        <p:grpSpPr bwMode="auto">
          <a:xfrm>
            <a:off x="2209800" y="2819400"/>
            <a:ext cx="7377113" cy="2016125"/>
            <a:chOff x="418" y="1969"/>
            <a:chExt cx="4647" cy="1270"/>
          </a:xfrm>
        </p:grpSpPr>
        <p:sp>
          <p:nvSpPr>
            <p:cNvPr id="87048" name="Text Box 8"/>
            <p:cNvSpPr txBox="1">
              <a:spLocks noChangeArrowheads="1"/>
            </p:cNvSpPr>
            <p:nvPr/>
          </p:nvSpPr>
          <p:spPr bwMode="auto">
            <a:xfrm>
              <a:off x="539" y="1969"/>
              <a:ext cx="4526"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a:t> sù  mù                miù                      chōng  jǐng    </a:t>
              </a:r>
            </a:p>
          </p:txBody>
        </p:sp>
        <p:sp>
          <p:nvSpPr>
            <p:cNvPr id="87049" name="Text Box 9"/>
            <p:cNvSpPr txBox="1">
              <a:spLocks noChangeArrowheads="1"/>
            </p:cNvSpPr>
            <p:nvPr/>
          </p:nvSpPr>
          <p:spPr bwMode="auto">
            <a:xfrm>
              <a:off x="418" y="2912"/>
              <a:ext cx="3239" cy="32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zh-CN" sz="2800"/>
                <a:t>huǎng hū               lù         wān yán</a:t>
              </a:r>
            </a:p>
          </p:txBody>
        </p:sp>
      </p:grpSp>
    </p:spTree>
  </p:cSld>
  <p:clrMapOvr>
    <a:masterClrMapping/>
  </p:clrMapOvr>
  <p:transition>
    <p:checke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499"/>
                                          </p:stCondLst>
                                        </p:cTn>
                                        <p:tgtEl>
                                          <p:spTgt spid="870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Text Box 2"/>
          <p:cNvSpPr txBox="1">
            <a:spLocks noChangeArrowheads="1"/>
          </p:cNvSpPr>
          <p:nvPr/>
        </p:nvSpPr>
        <p:spPr bwMode="auto">
          <a:xfrm>
            <a:off x="2362200" y="0"/>
            <a:ext cx="6019800" cy="66167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zh-CN" altLang="en-US" sz="4400" b="1">
                <a:solidFill>
                  <a:srgbClr val="CC0000"/>
                </a:solidFill>
              </a:rPr>
              <a:t>解释词语</a:t>
            </a:r>
          </a:p>
          <a:p>
            <a:pPr algn="just">
              <a:spcBef>
                <a:spcPct val="50000"/>
              </a:spcBef>
            </a:pPr>
            <a:r>
              <a:rPr lang="zh-CN" altLang="en-US" sz="3200"/>
              <a:t>肃穆：严肃安静。</a:t>
            </a:r>
          </a:p>
          <a:p>
            <a:pPr algn="just">
              <a:spcBef>
                <a:spcPct val="50000"/>
              </a:spcBef>
            </a:pPr>
            <a:r>
              <a:rPr lang="zh-CN" altLang="en-US" sz="3200"/>
              <a:t>荒谬：极端错误；非常不合情理。</a:t>
            </a:r>
          </a:p>
          <a:p>
            <a:pPr algn="just">
              <a:spcBef>
                <a:spcPct val="50000"/>
              </a:spcBef>
            </a:pPr>
            <a:r>
              <a:rPr lang="zh-CN" altLang="en-US" sz="3200"/>
              <a:t>健忘：容易忘记。</a:t>
            </a:r>
          </a:p>
          <a:p>
            <a:pPr algn="just">
              <a:spcBef>
                <a:spcPct val="50000"/>
              </a:spcBef>
            </a:pPr>
            <a:r>
              <a:rPr lang="zh-CN" altLang="en-US" sz="3200"/>
              <a:t>杀戮：杀害（多指大量的）。</a:t>
            </a:r>
          </a:p>
          <a:p>
            <a:pPr algn="just">
              <a:spcBef>
                <a:spcPct val="50000"/>
              </a:spcBef>
            </a:pPr>
            <a:r>
              <a:rPr lang="zh-CN" altLang="en-US" sz="3200"/>
              <a:t>憧憬：向往。</a:t>
            </a:r>
          </a:p>
          <a:p>
            <a:pPr algn="just">
              <a:spcBef>
                <a:spcPct val="50000"/>
              </a:spcBef>
            </a:pPr>
            <a:r>
              <a:rPr lang="zh-CN" altLang="en-US" sz="3200"/>
              <a:t>赤裸裸：形容毫无遮盖掩饰。</a:t>
            </a:r>
          </a:p>
          <a:p>
            <a:pPr algn="just">
              <a:spcBef>
                <a:spcPct val="50000"/>
              </a:spcBef>
            </a:pPr>
            <a:r>
              <a:rPr lang="zh-CN" altLang="en-US" sz="3200"/>
              <a:t>木然：一时痴呆不知所措的样子。</a:t>
            </a:r>
          </a:p>
          <a:p>
            <a:pPr>
              <a:spcBef>
                <a:spcPct val="50000"/>
              </a:spcBef>
            </a:pPr>
            <a:endParaRPr lang="zh-CN" altLang="en-US" sz="3200"/>
          </a:p>
        </p:txBody>
      </p:sp>
    </p:spTree>
  </p:cSld>
  <p:clrMapOvr>
    <a:masterClrMapping/>
  </p:clrMapOvr>
  <p:transition spd="slow">
    <p:randomBar dir="vert"/>
  </p:transition>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88067" name="Text Box 3"/>
          <p:cNvSpPr txBox="1">
            <a:spLocks noChangeArrowheads="1"/>
          </p:cNvSpPr>
          <p:nvPr/>
        </p:nvSpPr>
        <p:spPr bwMode="auto">
          <a:xfrm>
            <a:off x="34925" y="1916113"/>
            <a:ext cx="9363075" cy="39909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F07E16"/>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3200" b="1">
                <a:solidFill>
                  <a:schemeClr val="bg1"/>
                </a:solidFill>
              </a:rPr>
              <a:t>速读课文，思考下列问题</a:t>
            </a:r>
          </a:p>
          <a:p>
            <a:endParaRPr lang="en-US" altLang="zh-CN" sz="3200" b="1">
              <a:solidFill>
                <a:schemeClr val="bg1"/>
              </a:solidFill>
            </a:endParaRPr>
          </a:p>
          <a:p>
            <a:r>
              <a:rPr lang="en-US" altLang="zh-CN" sz="3200" b="1">
                <a:solidFill>
                  <a:schemeClr val="bg1"/>
                </a:solidFill>
              </a:rPr>
              <a:t>1</a:t>
            </a:r>
            <a:r>
              <a:rPr lang="zh-CN" altLang="en-US" sz="3200" b="1">
                <a:solidFill>
                  <a:schemeClr val="bg1"/>
                </a:solidFill>
              </a:rPr>
              <a:t>、请用简短的句子，</a:t>
            </a:r>
            <a:r>
              <a:rPr lang="zh-CN" altLang="en-US" sz="3200" b="1">
                <a:solidFill>
                  <a:srgbClr val="FF6600"/>
                </a:solidFill>
              </a:rPr>
              <a:t>概括</a:t>
            </a:r>
            <a:r>
              <a:rPr lang="zh-CN" altLang="en-US" sz="3200" b="1">
                <a:solidFill>
                  <a:schemeClr val="bg1"/>
                </a:solidFill>
              </a:rPr>
              <a:t>每一部分的内容。</a:t>
            </a:r>
          </a:p>
          <a:p>
            <a:endParaRPr lang="zh-CN" altLang="en-US" sz="3200" b="1">
              <a:solidFill>
                <a:schemeClr val="bg1"/>
              </a:solidFill>
            </a:endParaRPr>
          </a:p>
          <a:p>
            <a:r>
              <a:rPr lang="en-US" altLang="zh-CN" sz="3200" b="1">
                <a:solidFill>
                  <a:schemeClr val="bg1"/>
                </a:solidFill>
              </a:rPr>
              <a:t>2</a:t>
            </a:r>
            <a:r>
              <a:rPr lang="zh-CN" altLang="en-US" sz="3200" b="1">
                <a:solidFill>
                  <a:schemeClr val="bg1"/>
                </a:solidFill>
              </a:rPr>
              <a:t>、本文表达了怎样的</a:t>
            </a:r>
            <a:r>
              <a:rPr lang="zh-CN" altLang="en-US" sz="3200" b="1">
                <a:solidFill>
                  <a:srgbClr val="FF6600"/>
                </a:solidFill>
              </a:rPr>
              <a:t>主题</a:t>
            </a:r>
            <a:r>
              <a:rPr lang="zh-CN" altLang="en-US" sz="3200" b="1">
                <a:solidFill>
                  <a:schemeClr val="bg1"/>
                </a:solidFill>
              </a:rPr>
              <a:t>？请试着用一句话概括。</a:t>
            </a:r>
          </a:p>
          <a:p>
            <a:endParaRPr lang="zh-CN" altLang="en-US" sz="3200" b="1">
              <a:solidFill>
                <a:schemeClr val="bg1"/>
              </a:solidFill>
            </a:endParaRPr>
          </a:p>
          <a:p>
            <a:r>
              <a:rPr lang="en-US" altLang="zh-CN" sz="3200" b="1">
                <a:solidFill>
                  <a:schemeClr val="bg1"/>
                </a:solidFill>
              </a:rPr>
              <a:t>3</a:t>
            </a:r>
            <a:r>
              <a:rPr lang="zh-CN" altLang="en-US" sz="3200" b="1">
                <a:solidFill>
                  <a:schemeClr val="bg1"/>
                </a:solidFill>
              </a:rPr>
              <a:t>、本文引言中，萨特为什么说他的记忆是“</a:t>
            </a:r>
            <a:r>
              <a:rPr lang="zh-CN" altLang="en-US" sz="3200" b="1">
                <a:solidFill>
                  <a:srgbClr val="FF6600"/>
                </a:solidFill>
              </a:rPr>
              <a:t>沉重</a:t>
            </a:r>
            <a:r>
              <a:rPr lang="zh-CN" altLang="en-US" sz="3200" b="1">
                <a:solidFill>
                  <a:schemeClr val="bg1"/>
                </a:solidFill>
              </a:rPr>
              <a:t>”</a:t>
            </a:r>
          </a:p>
          <a:p>
            <a:r>
              <a:rPr lang="zh-CN" altLang="en-US" sz="3200" b="1">
                <a:solidFill>
                  <a:schemeClr val="bg1"/>
                </a:solidFill>
              </a:rPr>
              <a:t>      的，又是“</a:t>
            </a:r>
            <a:r>
              <a:rPr lang="zh-CN" altLang="en-US" sz="3200" b="1">
                <a:solidFill>
                  <a:srgbClr val="FF6600"/>
                </a:solidFill>
              </a:rPr>
              <a:t>美丽</a:t>
            </a:r>
            <a:r>
              <a:rPr lang="zh-CN" altLang="en-US" sz="3200" b="1">
                <a:solidFill>
                  <a:schemeClr val="bg1"/>
                </a:solidFill>
              </a:rPr>
              <a:t>”的？</a:t>
            </a:r>
          </a:p>
        </p:txBody>
      </p:sp>
      <p:sp>
        <p:nvSpPr>
          <p:cNvPr id="88068" name="Text Box 4"/>
          <p:cNvSpPr txBox="1">
            <a:spLocks noChangeArrowheads="1"/>
          </p:cNvSpPr>
          <p:nvPr/>
        </p:nvSpPr>
        <p:spPr bwMode="auto">
          <a:xfrm>
            <a:off x="0" y="304800"/>
            <a:ext cx="6324600" cy="91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zh-CN" altLang="en-US" sz="5400" b="1">
                <a:solidFill>
                  <a:srgbClr val="FF0066"/>
                </a:solidFill>
              </a:rPr>
              <a:t>整体感知</a:t>
            </a:r>
          </a:p>
        </p:txBody>
      </p:sp>
    </p:spTree>
  </p:cSld>
  <p:clrMapOvr>
    <a:masterClrMapping/>
  </p:clrMapOvr>
  <p:transition>
    <p:split orient="vert" dir="in"/>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MasterSp="0" showMasterPhAnim="0">
  <p:cSld>
    <p:bg>
      <p:bgPr>
        <a:gradFill rotWithShape="0">
          <a:gsLst>
            <a:gs pos="0">
              <a:srgbClr val="66CCFF"/>
            </a:gs>
            <a:gs pos="100000">
              <a:srgbClr val="66CCFF">
                <a:gamma/>
                <a:tint val="26667"/>
                <a:invGamma/>
              </a:srgbClr>
            </a:gs>
          </a:gsLst>
          <a:lin ang="18900000" scaled="1"/>
        </a:gradFill>
        <a:effectLst/>
      </p:bgPr>
    </p:bg>
    <p:spTree>
      <p:nvGrpSpPr>
        <p:cNvPr id="1" name=""/>
        <p:cNvGrpSpPr/>
        <p:nvPr/>
      </p:nvGrpSpPr>
      <p:grpSpPr>
        <a:xfrm>
          <a:off x="0" y="0"/>
          <a:ext cx="0" cy="0"/>
          <a:chOff x="0" y="0"/>
          <a:chExt cx="0" cy="0"/>
        </a:xfrm>
      </p:grpSpPr>
      <p:sp>
        <p:nvSpPr>
          <p:cNvPr id="28675" name="Rectangle 3"/>
          <p:cNvSpPr>
            <a:spLocks noGrp="1" noChangeArrowheads="1"/>
          </p:cNvSpPr>
          <p:nvPr>
            <p:ph type="body" idx="1"/>
          </p:nvPr>
        </p:nvSpPr>
        <p:spPr>
          <a:xfrm>
            <a:off x="0" y="0"/>
            <a:ext cx="9144000" cy="6858000"/>
          </a:xfrm>
        </p:spPr>
        <p:txBody>
          <a:bodyPr/>
          <a:lstStyle/>
          <a:p>
            <a:pPr>
              <a:buFont typeface="Wingdings" panose="05000000000000000000" pitchFamily="2" charset="2"/>
              <a:buNone/>
            </a:pPr>
            <a:r>
              <a:rPr lang="zh-CN" altLang="en-US">
                <a:solidFill>
                  <a:srgbClr val="663300"/>
                </a:solidFill>
                <a:latin typeface="华文新魏" panose="02010800040101010101" pitchFamily="2" charset="-122"/>
                <a:ea typeface="华文新魏" panose="02010800040101010101" pitchFamily="2" charset="-122"/>
              </a:rPr>
              <a:t>    </a:t>
            </a:r>
            <a:r>
              <a:rPr lang="zh-CN" altLang="en-US" sz="3600" b="1">
                <a:solidFill>
                  <a:srgbClr val="663300"/>
                </a:solidFill>
                <a:latin typeface="华文中宋" panose="02010600040101010101" pitchFamily="2" charset="-122"/>
                <a:ea typeface="华文中宋" panose="02010600040101010101" pitchFamily="2" charset="-122"/>
              </a:rPr>
              <a:t>作者一行来到克拉库耶伐次参加纪念活动：</a:t>
            </a:r>
          </a:p>
          <a:p>
            <a:pPr>
              <a:buFont typeface="Wingdings" panose="05000000000000000000" pitchFamily="2" charset="2"/>
              <a:buNone/>
            </a:pPr>
            <a:r>
              <a:rPr lang="zh-CN" altLang="en-US" sz="3600" b="1">
                <a:solidFill>
                  <a:srgbClr val="663300"/>
                </a:solidFill>
                <a:latin typeface="华文中宋" panose="02010600040101010101" pitchFamily="2" charset="-122"/>
                <a:ea typeface="华文中宋" panose="02010600040101010101" pitchFamily="2" charset="-122"/>
              </a:rPr>
              <a:t>         第一部分写来到坟地的所见所闻。借莫马之口，诉说当年大屠杀的惨状；写亲眼所见，写南斯拉夫人民冒雨参加盛大的纪念活动。</a:t>
            </a:r>
          </a:p>
          <a:p>
            <a:pPr>
              <a:buFont typeface="Wingdings" panose="05000000000000000000" pitchFamily="2" charset="2"/>
              <a:buNone/>
            </a:pPr>
            <a:r>
              <a:rPr lang="zh-CN" altLang="en-US" sz="3600" b="1">
                <a:solidFill>
                  <a:srgbClr val="663300"/>
                </a:solidFill>
                <a:latin typeface="华文中宋" panose="02010600040101010101" pitchFamily="2" charset="-122"/>
                <a:ea typeface="华文中宋" panose="02010600040101010101" pitchFamily="2" charset="-122"/>
              </a:rPr>
              <a:t>         第二部分具体记叙这次纪念活动，记述朗诵、合唱、歌剧等等演出活动。</a:t>
            </a:r>
          </a:p>
          <a:p>
            <a:pPr>
              <a:buFont typeface="Wingdings" panose="05000000000000000000" pitchFamily="2" charset="2"/>
              <a:buNone/>
            </a:pPr>
            <a:r>
              <a:rPr lang="zh-CN" altLang="en-US" sz="3600" b="1">
                <a:solidFill>
                  <a:srgbClr val="663300"/>
                </a:solidFill>
                <a:latin typeface="华文中宋" panose="02010600040101010101" pitchFamily="2" charset="-122"/>
                <a:ea typeface="华文中宋" panose="02010600040101010101" pitchFamily="2" charset="-122"/>
              </a:rPr>
              <a:t>         第三部分记述作家的座谈。</a:t>
            </a:r>
          </a:p>
          <a:p>
            <a:pPr>
              <a:buFont typeface="Wingdings" panose="05000000000000000000" pitchFamily="2" charset="2"/>
              <a:buNone/>
            </a:pPr>
            <a:r>
              <a:rPr lang="zh-CN" altLang="en-US" sz="3600" b="1">
                <a:solidFill>
                  <a:srgbClr val="663300"/>
                </a:solidFill>
                <a:latin typeface="华文中宋" panose="02010600040101010101" pitchFamily="2" charset="-122"/>
                <a:ea typeface="华文中宋" panose="02010600040101010101" pitchFamily="2" charset="-122"/>
              </a:rPr>
              <a:t>         第四部分是写参观纪念馆，从摘录的被残杀的人留下的片纸只字可以看出。</a:t>
            </a:r>
            <a:endParaRPr lang="zh-CN" altLang="en-US" sz="3600" b="1" u="sng">
              <a:solidFill>
                <a:srgbClr val="CC0000"/>
              </a:solidFill>
              <a:latin typeface="华文中宋" panose="02010600040101010101" pitchFamily="2" charset="-122"/>
              <a:ea typeface="华文中宋" panose="02010600040101010101" pitchFamily="2"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8675">
                                            <p:txEl>
                                              <p:pRg st="0" end="0"/>
                                            </p:txEl>
                                          </p:spTgt>
                                        </p:tgtEl>
                                        <p:attrNameLst>
                                          <p:attrName>style.visibility</p:attrName>
                                        </p:attrNameLst>
                                      </p:cBhvr>
                                      <p:to>
                                        <p:strVal val="visible"/>
                                      </p:to>
                                    </p:set>
                                    <p:animEffect transition="in" filter="dissolve">
                                      <p:cBhvr>
                                        <p:cTn id="7" dur="500"/>
                                        <p:tgtEl>
                                          <p:spTgt spid="28675">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8675">
                                            <p:txEl>
                                              <p:pRg st="1" end="1"/>
                                            </p:txEl>
                                          </p:spTgt>
                                        </p:tgtEl>
                                        <p:attrNameLst>
                                          <p:attrName>style.visibility</p:attrName>
                                        </p:attrNameLst>
                                      </p:cBhvr>
                                      <p:to>
                                        <p:strVal val="visible"/>
                                      </p:to>
                                    </p:set>
                                    <p:animEffect transition="in" filter="dissolve">
                                      <p:cBhvr>
                                        <p:cTn id="12" dur="500"/>
                                        <p:tgtEl>
                                          <p:spTgt spid="28675">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8675">
                                            <p:txEl>
                                              <p:pRg st="2" end="2"/>
                                            </p:txEl>
                                          </p:spTgt>
                                        </p:tgtEl>
                                        <p:attrNameLst>
                                          <p:attrName>style.visibility</p:attrName>
                                        </p:attrNameLst>
                                      </p:cBhvr>
                                      <p:to>
                                        <p:strVal val="visible"/>
                                      </p:to>
                                    </p:set>
                                    <p:animEffect transition="in" filter="dissolve">
                                      <p:cBhvr>
                                        <p:cTn id="17" dur="500"/>
                                        <p:tgtEl>
                                          <p:spTgt spid="28675">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8675">
                                            <p:txEl>
                                              <p:pRg st="3" end="3"/>
                                            </p:txEl>
                                          </p:spTgt>
                                        </p:tgtEl>
                                        <p:attrNameLst>
                                          <p:attrName>style.visibility</p:attrName>
                                        </p:attrNameLst>
                                      </p:cBhvr>
                                      <p:to>
                                        <p:strVal val="visible"/>
                                      </p:to>
                                    </p:set>
                                    <p:animEffect transition="in" filter="dissolve">
                                      <p:cBhvr>
                                        <p:cTn id="22" dur="500"/>
                                        <p:tgtEl>
                                          <p:spTgt spid="28675">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28675">
                                            <p:txEl>
                                              <p:pRg st="4" end="4"/>
                                            </p:txEl>
                                          </p:spTgt>
                                        </p:tgtEl>
                                        <p:attrNameLst>
                                          <p:attrName>style.visibility</p:attrName>
                                        </p:attrNameLst>
                                      </p:cBhvr>
                                      <p:to>
                                        <p:strVal val="visible"/>
                                      </p:to>
                                    </p:set>
                                    <p:animEffect transition="in" filter="dissolve">
                                      <p:cBhvr>
                                        <p:cTn id="27" dur="500"/>
                                        <p:tgtEl>
                                          <p:spTgt spid="2867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675"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showMasterSp="0" showMasterPhAnim="0">
  <p:cSld>
    <p:bg>
      <p:bgPr>
        <a:gradFill rotWithShape="0">
          <a:gsLst>
            <a:gs pos="0">
              <a:srgbClr val="66CCFF"/>
            </a:gs>
            <a:gs pos="100000">
              <a:srgbClr val="66CCFF">
                <a:gamma/>
                <a:tint val="26667"/>
                <a:invGamma/>
              </a:srgbClr>
            </a:gs>
          </a:gsLst>
          <a:lin ang="18900000" scaled="1"/>
        </a:gradFill>
        <a:effectLst/>
      </p:bgPr>
    </p:bg>
    <p:spTree>
      <p:nvGrpSpPr>
        <p:cNvPr id="1" name=""/>
        <p:cNvGrpSpPr/>
        <p:nvPr/>
      </p:nvGrpSpPr>
      <p:grpSpPr>
        <a:xfrm>
          <a:off x="0" y="0"/>
          <a:ext cx="0" cy="0"/>
          <a:chOff x="0" y="0"/>
          <a:chExt cx="0" cy="0"/>
        </a:xfrm>
      </p:grpSpPr>
      <p:sp>
        <p:nvSpPr>
          <p:cNvPr id="62466" name="Rectangle 2"/>
          <p:cNvSpPr>
            <a:spLocks noGrp="1" noChangeArrowheads="1"/>
          </p:cNvSpPr>
          <p:nvPr>
            <p:ph type="body" idx="1"/>
          </p:nvPr>
        </p:nvSpPr>
        <p:spPr>
          <a:xfrm>
            <a:off x="457200" y="609600"/>
            <a:ext cx="8229600" cy="5638800"/>
          </a:xfrm>
        </p:spPr>
        <p:txBody>
          <a:bodyPr/>
          <a:lstStyle/>
          <a:p>
            <a:pPr>
              <a:buFont typeface="Wingdings" panose="05000000000000000000" pitchFamily="2" charset="2"/>
              <a:buNone/>
            </a:pPr>
            <a:r>
              <a:rPr lang="zh-CN" altLang="en-US" sz="4400">
                <a:solidFill>
                  <a:srgbClr val="663300"/>
                </a:solidFill>
                <a:latin typeface="华文中宋" panose="02010600040101010101" pitchFamily="2" charset="-122"/>
                <a:ea typeface="华文中宋" panose="02010600040101010101" pitchFamily="2" charset="-122"/>
              </a:rPr>
              <a:t>课文四个部分是</a:t>
            </a:r>
          </a:p>
          <a:p>
            <a:pPr>
              <a:buFont typeface="Wingdings" panose="05000000000000000000" pitchFamily="2" charset="2"/>
              <a:buNone/>
            </a:pPr>
            <a:r>
              <a:rPr lang="zh-CN" altLang="en-US" sz="4400">
                <a:solidFill>
                  <a:srgbClr val="663300"/>
                </a:solidFill>
                <a:latin typeface="华文中宋" panose="02010600040101010101" pitchFamily="2" charset="-122"/>
                <a:ea typeface="华文中宋" panose="02010600040101010101" pitchFamily="2" charset="-122"/>
              </a:rPr>
              <a:t>纪念活动的四个片断：</a:t>
            </a:r>
          </a:p>
          <a:p>
            <a:pPr>
              <a:buFont typeface="Wingdings" panose="05000000000000000000" pitchFamily="2" charset="2"/>
              <a:buNone/>
            </a:pPr>
            <a:r>
              <a:rPr lang="zh-CN" altLang="en-US" sz="4800">
                <a:solidFill>
                  <a:srgbClr val="663300"/>
                </a:solidFill>
                <a:latin typeface="华文中宋" panose="02010600040101010101" pitchFamily="2" charset="-122"/>
                <a:ea typeface="华文中宋" panose="02010600040101010101" pitchFamily="2" charset="-122"/>
              </a:rPr>
              <a:t>一、来到纪念地</a:t>
            </a:r>
          </a:p>
          <a:p>
            <a:pPr>
              <a:buFont typeface="Wingdings" panose="05000000000000000000" pitchFamily="2" charset="2"/>
              <a:buNone/>
            </a:pPr>
            <a:r>
              <a:rPr lang="zh-CN" altLang="en-US" sz="4800">
                <a:solidFill>
                  <a:srgbClr val="663300"/>
                </a:solidFill>
                <a:latin typeface="华文中宋" panose="02010600040101010101" pitchFamily="2" charset="-122"/>
                <a:ea typeface="华文中宋" panose="02010600040101010101" pitchFamily="2" charset="-122"/>
              </a:rPr>
              <a:t>二、看纪念演出</a:t>
            </a:r>
          </a:p>
          <a:p>
            <a:pPr>
              <a:buFont typeface="Wingdings" panose="05000000000000000000" pitchFamily="2" charset="2"/>
              <a:buNone/>
            </a:pPr>
            <a:r>
              <a:rPr lang="zh-CN" altLang="en-US" sz="4800">
                <a:solidFill>
                  <a:srgbClr val="663300"/>
                </a:solidFill>
                <a:latin typeface="华文中宋" panose="02010600040101010101" pitchFamily="2" charset="-122"/>
                <a:ea typeface="华文中宋" panose="02010600040101010101" pitchFamily="2" charset="-122"/>
              </a:rPr>
              <a:t>三、参加座谈会</a:t>
            </a:r>
          </a:p>
          <a:p>
            <a:pPr>
              <a:buFont typeface="Wingdings" panose="05000000000000000000" pitchFamily="2" charset="2"/>
              <a:buNone/>
            </a:pPr>
            <a:r>
              <a:rPr lang="zh-CN" altLang="en-US" sz="4800">
                <a:solidFill>
                  <a:srgbClr val="663300"/>
                </a:solidFill>
                <a:latin typeface="华文中宋" panose="02010600040101010101" pitchFamily="2" charset="-122"/>
                <a:ea typeface="华文中宋" panose="02010600040101010101" pitchFamily="2" charset="-122"/>
              </a:rPr>
              <a:t>四、参观纪念馆</a:t>
            </a:r>
            <a:endParaRPr lang="zh-CN" altLang="en-US" sz="4800" b="1" u="sng">
              <a:solidFill>
                <a:srgbClr val="CC0000"/>
              </a:solidFill>
              <a:latin typeface="华文中宋" panose="02010600040101010101" pitchFamily="2" charset="-122"/>
              <a:ea typeface="华文中宋" panose="02010600040101010101" pitchFamily="2" charset="-122"/>
            </a:endParaRP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grpId="0" nodeType="clickEffect">
                                  <p:stCondLst>
                                    <p:cond delay="0"/>
                                  </p:stCondLst>
                                  <p:childTnLst>
                                    <p:set>
                                      <p:cBhvr>
                                        <p:cTn id="6" dur="1" fill="hold">
                                          <p:stCondLst>
                                            <p:cond delay="0"/>
                                          </p:stCondLst>
                                        </p:cTn>
                                        <p:tgtEl>
                                          <p:spTgt spid="62466">
                                            <p:txEl>
                                              <p:pRg st="0" end="0"/>
                                            </p:txEl>
                                          </p:spTgt>
                                        </p:tgtEl>
                                        <p:attrNameLst>
                                          <p:attrName>style.visibility</p:attrName>
                                        </p:attrNameLst>
                                      </p:cBhvr>
                                      <p:to>
                                        <p:strVal val="visible"/>
                                      </p:to>
                                    </p:set>
                                    <p:animEffect transition="in" filter="dissolve">
                                      <p:cBhvr>
                                        <p:cTn id="7" dur="500"/>
                                        <p:tgtEl>
                                          <p:spTgt spid="62466">
                                            <p:txEl>
                                              <p:pRg st="0" end="0"/>
                                            </p:txEl>
                                          </p:spTgt>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62466">
                                            <p:txEl>
                                              <p:pRg st="1" end="1"/>
                                            </p:txEl>
                                          </p:spTgt>
                                        </p:tgtEl>
                                        <p:attrNameLst>
                                          <p:attrName>style.visibility</p:attrName>
                                        </p:attrNameLst>
                                      </p:cBhvr>
                                      <p:to>
                                        <p:strVal val="visible"/>
                                      </p:to>
                                    </p:set>
                                    <p:animEffect transition="in" filter="dissolve">
                                      <p:cBhvr>
                                        <p:cTn id="12" dur="500"/>
                                        <p:tgtEl>
                                          <p:spTgt spid="62466">
                                            <p:txEl>
                                              <p:pRg st="1" end="1"/>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62466">
                                            <p:txEl>
                                              <p:pRg st="2" end="2"/>
                                            </p:txEl>
                                          </p:spTgt>
                                        </p:tgtEl>
                                        <p:attrNameLst>
                                          <p:attrName>style.visibility</p:attrName>
                                        </p:attrNameLst>
                                      </p:cBhvr>
                                      <p:to>
                                        <p:strVal val="visible"/>
                                      </p:to>
                                    </p:set>
                                    <p:animEffect transition="in" filter="dissolve">
                                      <p:cBhvr>
                                        <p:cTn id="17" dur="500"/>
                                        <p:tgtEl>
                                          <p:spTgt spid="62466">
                                            <p:txEl>
                                              <p:pRg st="2" end="2"/>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62466">
                                            <p:txEl>
                                              <p:pRg st="3" end="3"/>
                                            </p:txEl>
                                          </p:spTgt>
                                        </p:tgtEl>
                                        <p:attrNameLst>
                                          <p:attrName>style.visibility</p:attrName>
                                        </p:attrNameLst>
                                      </p:cBhvr>
                                      <p:to>
                                        <p:strVal val="visible"/>
                                      </p:to>
                                    </p:set>
                                    <p:animEffect transition="in" filter="dissolve">
                                      <p:cBhvr>
                                        <p:cTn id="22" dur="500"/>
                                        <p:tgtEl>
                                          <p:spTgt spid="62466">
                                            <p:txEl>
                                              <p:pRg st="3" end="3"/>
                                            </p:txEl>
                                          </p:spTgt>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62466">
                                            <p:txEl>
                                              <p:pRg st="4" end="4"/>
                                            </p:txEl>
                                          </p:spTgt>
                                        </p:tgtEl>
                                        <p:attrNameLst>
                                          <p:attrName>style.visibility</p:attrName>
                                        </p:attrNameLst>
                                      </p:cBhvr>
                                      <p:to>
                                        <p:strVal val="visible"/>
                                      </p:to>
                                    </p:set>
                                    <p:animEffect transition="in" filter="dissolve">
                                      <p:cBhvr>
                                        <p:cTn id="27" dur="500"/>
                                        <p:tgtEl>
                                          <p:spTgt spid="62466">
                                            <p:txEl>
                                              <p:pRg st="4" end="4"/>
                                            </p:txEl>
                                          </p:spTgt>
                                        </p:tgtEl>
                                      </p:cBhvr>
                                    </p:animEffect>
                                  </p:childTnLst>
                                </p:cTn>
                              </p:par>
                            </p:childTnLst>
                          </p:cTn>
                        </p:par>
                      </p:childTnLst>
                    </p:cTn>
                  </p:par>
                  <p:par>
                    <p:cTn id="28" fill="hold" nodeType="clickPar">
                      <p:stCondLst>
                        <p:cond delay="indefinite"/>
                      </p:stCondLst>
                      <p:childTnLst>
                        <p:par>
                          <p:cTn id="29" fill="hold" nodeType="withGroup">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62466">
                                            <p:txEl>
                                              <p:pRg st="5" end="5"/>
                                            </p:txEl>
                                          </p:spTgt>
                                        </p:tgtEl>
                                        <p:attrNameLst>
                                          <p:attrName>style.visibility</p:attrName>
                                        </p:attrNameLst>
                                      </p:cBhvr>
                                      <p:to>
                                        <p:strVal val="visible"/>
                                      </p:to>
                                    </p:set>
                                    <p:animEffect transition="in" filter="dissolve">
                                      <p:cBhvr>
                                        <p:cTn id="32" dur="500"/>
                                        <p:tgtEl>
                                          <p:spTgt spid="62466">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466"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showMasterSp="0">
  <p:cSld>
    <p:bg>
      <p:bgPr>
        <a:gradFill rotWithShape="0">
          <a:gsLst>
            <a:gs pos="0">
              <a:srgbClr val="5AFAFE">
                <a:gamma/>
                <a:shade val="50196"/>
                <a:invGamma/>
              </a:srgbClr>
            </a:gs>
            <a:gs pos="100000">
              <a:srgbClr val="5AFAFE"/>
            </a:gs>
          </a:gsLst>
          <a:lin ang="18900000" scaled="1"/>
        </a:gradFill>
        <a:effectLst/>
      </p:bgPr>
    </p:bg>
    <p:spTree>
      <p:nvGrpSpPr>
        <p:cNvPr id="1" name=""/>
        <p:cNvGrpSpPr/>
        <p:nvPr/>
      </p:nvGrpSpPr>
      <p:grpSpPr>
        <a:xfrm>
          <a:off x="0" y="0"/>
          <a:ext cx="0" cy="0"/>
          <a:chOff x="0" y="0"/>
          <a:chExt cx="0" cy="0"/>
        </a:xfrm>
      </p:grpSpPr>
      <p:sp>
        <p:nvSpPr>
          <p:cNvPr id="30724" name="Text Box 4"/>
          <p:cNvSpPr txBox="1">
            <a:spLocks noChangeArrowheads="1"/>
          </p:cNvSpPr>
          <p:nvPr/>
        </p:nvSpPr>
        <p:spPr bwMode="auto">
          <a:xfrm>
            <a:off x="914400" y="1371600"/>
            <a:ext cx="7467600" cy="22875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cap="sq">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just">
              <a:spcBef>
                <a:spcPct val="50000"/>
              </a:spcBef>
            </a:pPr>
            <a:r>
              <a:rPr lang="zh-CN" altLang="en-US" sz="3600" b="1">
                <a:solidFill>
                  <a:srgbClr val="3366FF"/>
                </a:solidFill>
              </a:rPr>
              <a:t>     </a:t>
            </a:r>
            <a:r>
              <a:rPr lang="zh-CN" altLang="en-US" sz="4800">
                <a:solidFill>
                  <a:srgbClr val="6600CC"/>
                </a:solidFill>
                <a:latin typeface="华文行楷" panose="02010800040101010101" pitchFamily="2" charset="-122"/>
                <a:ea typeface="华文行楷" panose="02010800040101010101" pitchFamily="2" charset="-122"/>
              </a:rPr>
              <a:t>除了与纪念活动有关的文字，作者还写了些什么?有什么用意?</a:t>
            </a:r>
          </a:p>
        </p:txBody>
      </p:sp>
      <p:pic>
        <p:nvPicPr>
          <p:cNvPr id="30729" name="Picture 9" descr="SO02963_"/>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86400" y="3733800"/>
            <a:ext cx="2743200" cy="230822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4" presetClass="entr" presetSubtype="0" fill="hold" nodeType="clickEffect">
                                  <p:stCondLst>
                                    <p:cond delay="0"/>
                                  </p:stCondLst>
                                  <p:childTnLst>
                                    <p:set>
                                      <p:cBhvr>
                                        <p:cTn id="6" dur="1" fill="hold">
                                          <p:stCondLst>
                                            <p:cond delay="499"/>
                                          </p:stCondLst>
                                        </p:cTn>
                                        <p:tgtEl>
                                          <p:spTgt spid="30729"/>
                                        </p:tgtEl>
                                        <p:attrNameLst>
                                          <p:attrName>style.visibility</p:attrName>
                                        </p:attrNameLst>
                                      </p:cBhvr>
                                      <p:to>
                                        <p:strVal val="visible"/>
                                      </p:to>
                                    </p:set>
                                    <p:anim to="" calcmode="lin" valueType="num">
                                      <p:cBhvr>
                                        <p:cTn id="7" dur="1" fill="hold"/>
                                        <p:tgtEl>
                                          <p:spTgt spid="30729"/>
                                        </p:tgtEl>
                                        <p:attrNameLst>
                                          <p:attrName/>
                                        </p:attrNameLst>
                                      </p:cBhvr>
                                    </p:anim>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par>
                    <p:cTn id="8" fill="hold" nodeType="clickPar">
                      <p:stCondLst>
                        <p:cond delay="indefinite"/>
                      </p:stCondLst>
                      <p:childTnLst>
                        <p:par>
                          <p:cTn id="9" fill="hold" nodeType="withGroup">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30724">
                                            <p:txEl>
                                              <p:pRg st="0" end="0"/>
                                            </p:txEl>
                                          </p:spTgt>
                                        </p:tgtEl>
                                        <p:attrNameLst>
                                          <p:attrName>style.visibility</p:attrName>
                                        </p:attrNameLst>
                                      </p:cBhvr>
                                      <p:to>
                                        <p:strVal val="visible"/>
                                      </p:to>
                                    </p:set>
                                    <p:animEffect transition="in" filter="dissolve">
                                      <p:cBhvr>
                                        <p:cTn id="12" dur="500"/>
                                        <p:tgtEl>
                                          <p:spTgt spid="307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724" grpId="0" build="p" autoUpdateAnimBg="0"/>
    </p:bldLst>
  </p:timing>
</p:sld>
</file>

<file path=ppt/theme/theme1.xml><?xml version="1.0" encoding="utf-8"?>
<a:theme xmlns:a="http://schemas.openxmlformats.org/drawingml/2006/main" name="CDESIGNE">
  <a:themeElements>
    <a:clrScheme name="CDESIGN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DESIGNE">
      <a:majorFont>
        <a:latin typeface="Times New Roman"/>
        <a:ea typeface="宋体"/>
        <a:cs typeface=""/>
      </a:majorFont>
      <a:minorFont>
        <a:latin typeface="Times New Roman"/>
        <a:ea typeface="宋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12700" cap="sq" cmpd="sng" algn="ctr">
          <a:solidFill>
            <a:schemeClr val="tx1"/>
          </a:solidFill>
          <a:prstDash val="solid"/>
          <a:round/>
          <a:headEnd type="none" w="sm" len="sm"/>
          <a:tailEnd type="none" w="sm" len="sm"/>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1" lang="en-US" altLang="zh-CN" sz="2400" b="0"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CDESIGNE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DESIGN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DESIGNE 3">
        <a:dk1>
          <a:srgbClr val="000000"/>
        </a:dk1>
        <a:lt1>
          <a:srgbClr val="FFFFCC"/>
        </a:lt1>
        <a:dk2>
          <a:srgbClr val="808000"/>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DESIGN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DESIGNE 5">
        <a:dk1>
          <a:srgbClr val="000000"/>
        </a:dk1>
        <a:lt1>
          <a:srgbClr val="FFFFFF"/>
        </a:lt1>
        <a:dk2>
          <a:srgbClr val="000000"/>
        </a:dk2>
        <a:lt2>
          <a:srgbClr val="969696"/>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DESIGN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DESIGNE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教学无忧http://jiaoxue5u.taobao.com/专注中小学 教学事业！</Template>
  <TotalTime>734</TotalTime>
  <Words>1596</Words>
  <Application>Microsoft Office PowerPoint</Application>
  <PresentationFormat>全屏显示(4:3)</PresentationFormat>
  <Paragraphs>88</Paragraphs>
  <Slides>32</Slides>
  <Notes>0</Notes>
  <HiddenSlides>0</HiddenSlides>
  <MMClips>0</MMClips>
  <ScaleCrop>false</ScaleCrop>
  <HeadingPairs>
    <vt:vector size="4" baseType="variant">
      <vt:variant>
        <vt:lpstr>主题</vt:lpstr>
      </vt:variant>
      <vt:variant>
        <vt:i4>1</vt:i4>
      </vt:variant>
      <vt:variant>
        <vt:lpstr>幻灯片标题</vt:lpstr>
      </vt:variant>
      <vt:variant>
        <vt:i4>32</vt:i4>
      </vt:variant>
    </vt:vector>
  </HeadingPairs>
  <TitlesOfParts>
    <vt:vector size="33" baseType="lpstr">
      <vt:lpstr>CDESIGNE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扩展练习</vt:lpstr>
      <vt:lpstr> 课外了解：                关于南京大屠杀</vt:lpstr>
      <vt:lpstr>      1937年12月，日本侵略军侵占南京。进城之后，对无辜居民和放下武器的中国士兵进行了长达六个多星期的血腥大屠杀。       日军在疯狂杀戮的同时，还大肆奸淫妇女，进行大规模的抢劫、焚烧和破坏。据不完全的统计，集体屠杀中国军民19万余人，零散杀害居民仅收埋的尸体就达15万多具，被屠杀总数达30万人以上。 </vt:lpstr>
      <vt:lpstr>     然而，在日本却有人否定历史事实。日本拓植大学讲师田中正明便是其中的一个。此人于1984年6月出版一本名为《“南京大屠杀”之虚构》的书，想把南京大屠杀从历史上一笔勾销。      墨写的谎言，掩盖不住血写的事实。证明南京大屠杀的人证、物证俱在，南京大屠杀是历史事实。 </vt:lpstr>
      <vt:lpstr>南京大屠杀纪念馆</vt:lpstr>
      <vt:lpstr>PowerPoint 演示文稿</vt:lpstr>
      <vt:lpstr>PowerPoint 演示文稿</vt:lpstr>
      <vt:lpstr>南京大屠杀纪念活动</vt:lpstr>
      <vt:lpstr>       人，是健忘的。不记仇，很对。但是，不能忘记！</vt:lpstr>
    </vt:vector>
  </TitlesOfParts>
  <Manager>教学无忧http://jiaoxue5u.taobao.com/专注中小学 教学事业！</Manager>
  <Company>教学无忧http://jiaoxue5u.taobao.com/专注中小学 教学事业！</Company>
  <LinksUpToDate>false</LinksUpToDate>
  <SharedDoc>false</SharedDoc>
  <HyperlinkBase>http://jiaoxue5u.taobao.com</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教学无忧http://jiaoxue5u.taobao.com/专注中小学 教学事业！</dc:title>
  <dc:subject>教学无忧http://jiaoxue5u.taobao.com/专注中小学 教学事业！</dc:subject>
  <dc:creator>教学无忧http://jiaoxue5u.taobao.com/专注中小学 教学事业！</dc:creator>
  <cp:keywords>教学无忧http://jiaoxue5u.taobao.com/专注中小学 教学事业！</cp:keywords>
  <dc:description>教学无忧http://jiaoxue5u.taobao.com/专注中小学 教学事业！</dc:description>
  <cp:lastModifiedBy>Administrator</cp:lastModifiedBy>
  <cp:revision>56</cp:revision>
  <cp:lastPrinted>1601-01-01T00:00:00Z</cp:lastPrinted>
  <dcterms:created xsi:type="dcterms:W3CDTF">2003-08-30T02:57:21Z</dcterms:created>
  <dcterms:modified xsi:type="dcterms:W3CDTF">2015-08-26T01:47:16Z</dcterms:modified>
  <cp:category>教学无忧http://jiaoxue5u.taobao.com/专注中小学 教学事业！</cp:category>
</cp:coreProperties>
</file>